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10287000" cx="18288000"/>
  <p:notesSz cx="6858000" cy="9144000"/>
  <p:embeddedFontLst>
    <p:embeddedFont>
      <p:font typeface="Montserrat Medium"/>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9" roundtripDataSignature="AMtx7mhYzX7K6epOB3hGGzZDeqRdXmu7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Medium-regular.fntdata"/><Relationship Id="rId14" Type="http://schemas.openxmlformats.org/officeDocument/2006/relationships/slide" Target="slides/slide9.xml"/><Relationship Id="rId17" Type="http://schemas.openxmlformats.org/officeDocument/2006/relationships/font" Target="fonts/MontserratMedium-italic.fntdata"/><Relationship Id="rId16" Type="http://schemas.openxmlformats.org/officeDocument/2006/relationships/font" Target="fonts/MontserratMedium-bold.fntdata"/><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font" Target="fonts/MontserratMedium-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61f4adb6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3061f4adb60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61f4adb6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061f4adb60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p:nvPr>
            <p:ph idx="2" type="pic"/>
          </p:nvPr>
        </p:nvSpPr>
        <p:spPr>
          <a:xfrm>
            <a:off x="1792288" y="612775"/>
            <a:ext cx="5486400" cy="4114800"/>
          </a:xfrm>
          <a:prstGeom prst="rect">
            <a:avLst/>
          </a:prstGeom>
          <a:noFill/>
          <a:ln>
            <a:noFill/>
          </a:ln>
        </p:spPr>
      </p:sp>
      <p:sp>
        <p:nvSpPr>
          <p:cNvPr id="64" name="Google Shape;64;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3.png"/><Relationship Id="rId11" Type="http://schemas.openxmlformats.org/officeDocument/2006/relationships/image" Target="../media/image2.jpg"/><Relationship Id="rId10" Type="http://schemas.openxmlformats.org/officeDocument/2006/relationships/image" Target="../media/image7.jpg"/><Relationship Id="rId9"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3.png"/><Relationship Id="rId10" Type="http://schemas.openxmlformats.org/officeDocument/2006/relationships/image" Target="../media/image2.jpg"/><Relationship Id="rId9" Type="http://schemas.openxmlformats.org/officeDocument/2006/relationships/image" Target="../media/image7.jp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2.jpg"/><Relationship Id="rId5" Type="http://schemas.openxmlformats.org/officeDocument/2006/relationships/image" Target="../media/image23.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7.jpg"/><Relationship Id="rId8"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3.png"/><Relationship Id="rId11" Type="http://schemas.openxmlformats.org/officeDocument/2006/relationships/image" Target="../media/image32.png"/><Relationship Id="rId10" Type="http://schemas.openxmlformats.org/officeDocument/2006/relationships/image" Target="../media/image33.png"/><Relationship Id="rId12" Type="http://schemas.openxmlformats.org/officeDocument/2006/relationships/image" Target="../media/image19.png"/><Relationship Id="rId9"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7.jpg"/><Relationship Id="rId8"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18.png"/><Relationship Id="rId7" Type="http://schemas.openxmlformats.org/officeDocument/2006/relationships/image" Target="../media/image7.jpg"/><Relationship Id="rId8"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2.jpg"/><Relationship Id="rId5" Type="http://schemas.openxmlformats.org/officeDocument/2006/relationships/image" Target="../media/image11.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7.jpg"/><Relationship Id="rId8"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3.png"/><Relationship Id="rId6" Type="http://schemas.openxmlformats.org/officeDocument/2006/relationships/image" Target="../media/image28.png"/><Relationship Id="rId7" Type="http://schemas.openxmlformats.org/officeDocument/2006/relationships/image" Target="../media/image7.jpg"/><Relationship Id="rId8"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83" name="Shape 83"/>
        <p:cNvGrpSpPr/>
        <p:nvPr/>
      </p:nvGrpSpPr>
      <p:grpSpPr>
        <a:xfrm>
          <a:off x="0" y="0"/>
          <a:ext cx="0" cy="0"/>
          <a:chOff x="0" y="0"/>
          <a:chExt cx="0" cy="0"/>
        </a:xfrm>
      </p:grpSpPr>
      <p:sp>
        <p:nvSpPr>
          <p:cNvPr id="84" name="Google Shape;84;p1"/>
          <p:cNvSpPr/>
          <p:nvPr/>
        </p:nvSpPr>
        <p:spPr>
          <a:xfrm>
            <a:off x="-3875567" y="-4926720"/>
            <a:ext cx="9808535" cy="9808535"/>
          </a:xfrm>
          <a:custGeom>
            <a:rect b="b" l="l" r="r" t="t"/>
            <a:pathLst>
              <a:path extrusionOk="0" h="9808535" w="9808535">
                <a:moveTo>
                  <a:pt x="0" y="0"/>
                </a:moveTo>
                <a:lnTo>
                  <a:pt x="9808534" y="0"/>
                </a:lnTo>
                <a:lnTo>
                  <a:pt x="9808534" y="9808535"/>
                </a:lnTo>
                <a:lnTo>
                  <a:pt x="0" y="9808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
          <p:cNvSpPr/>
          <p:nvPr/>
        </p:nvSpPr>
        <p:spPr>
          <a:xfrm>
            <a:off x="-1271731" y="6544095"/>
            <a:ext cx="6009009" cy="6009009"/>
          </a:xfrm>
          <a:custGeom>
            <a:rect b="b" l="l" r="r" t="t"/>
            <a:pathLst>
              <a:path extrusionOk="0" h="6009009" w="6009009">
                <a:moveTo>
                  <a:pt x="0" y="0"/>
                </a:moveTo>
                <a:lnTo>
                  <a:pt x="6009009" y="0"/>
                </a:lnTo>
                <a:lnTo>
                  <a:pt x="6009009" y="6009010"/>
                </a:lnTo>
                <a:lnTo>
                  <a:pt x="0" y="60090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rot="8100000">
            <a:off x="11884038" y="6896830"/>
            <a:ext cx="8209501" cy="6060105"/>
          </a:xfrm>
          <a:custGeom>
            <a:rect b="b" l="l" r="r" t="t"/>
            <a:pathLst>
              <a:path extrusionOk="0" h="6060105" w="8209501">
                <a:moveTo>
                  <a:pt x="0" y="0"/>
                </a:moveTo>
                <a:lnTo>
                  <a:pt x="8209501" y="0"/>
                </a:lnTo>
                <a:lnTo>
                  <a:pt x="8209501" y="6060105"/>
                </a:lnTo>
                <a:lnTo>
                  <a:pt x="0" y="606010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rot="-1393429">
            <a:off x="12271558" y="6401948"/>
            <a:ext cx="4723918" cy="2308815"/>
          </a:xfrm>
          <a:custGeom>
            <a:rect b="b" l="l" r="r" t="t"/>
            <a:pathLst>
              <a:path extrusionOk="0" h="2308815" w="4723918">
                <a:moveTo>
                  <a:pt x="0" y="0"/>
                </a:moveTo>
                <a:lnTo>
                  <a:pt x="4723917" y="0"/>
                </a:lnTo>
                <a:lnTo>
                  <a:pt x="4723917" y="2308815"/>
                </a:lnTo>
                <a:lnTo>
                  <a:pt x="0" y="230881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p:nvPr/>
        </p:nvSpPr>
        <p:spPr>
          <a:xfrm>
            <a:off x="6980261" y="5943223"/>
            <a:ext cx="4327479" cy="600872"/>
          </a:xfrm>
          <a:custGeom>
            <a:rect b="b" l="l" r="r" t="t"/>
            <a:pathLst>
              <a:path extrusionOk="0" h="600872" w="4327479">
                <a:moveTo>
                  <a:pt x="0" y="0"/>
                </a:moveTo>
                <a:lnTo>
                  <a:pt x="4327478" y="0"/>
                </a:lnTo>
                <a:lnTo>
                  <a:pt x="4327478" y="600872"/>
                </a:lnTo>
                <a:lnTo>
                  <a:pt x="0" y="600872"/>
                </a:lnTo>
                <a:lnTo>
                  <a:pt x="0" y="0"/>
                </a:lnTo>
                <a:close/>
              </a:path>
            </a:pathLst>
          </a:custGeom>
          <a:blipFill rotWithShape="1">
            <a:blip r:embed="rId7">
              <a:alphaModFix/>
            </a:blip>
            <a:stretch>
              <a:fillRect b="-71528" l="0" r="0" t="-7152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a:off x="1732774" y="2271889"/>
            <a:ext cx="3597907" cy="3671334"/>
          </a:xfrm>
          <a:custGeom>
            <a:rect b="b" l="l" r="r" t="t"/>
            <a:pathLst>
              <a:path extrusionOk="0" h="3671334" w="3597907">
                <a:moveTo>
                  <a:pt x="0" y="0"/>
                </a:moveTo>
                <a:lnTo>
                  <a:pt x="3597907" y="0"/>
                </a:lnTo>
                <a:lnTo>
                  <a:pt x="3597907" y="3671334"/>
                </a:lnTo>
                <a:lnTo>
                  <a:pt x="0" y="3671334"/>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3042606">
            <a:off x="-947227" y="8169399"/>
            <a:ext cx="4602247" cy="3514966"/>
          </a:xfrm>
          <a:custGeom>
            <a:rect b="b" l="l" r="r" t="t"/>
            <a:pathLst>
              <a:path extrusionOk="0" h="3514966" w="4602247">
                <a:moveTo>
                  <a:pt x="0" y="0"/>
                </a:moveTo>
                <a:lnTo>
                  <a:pt x="4602247" y="0"/>
                </a:lnTo>
                <a:lnTo>
                  <a:pt x="4602247" y="3514967"/>
                </a:lnTo>
                <a:lnTo>
                  <a:pt x="0" y="3514967"/>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p:nvPr/>
        </p:nvSpPr>
        <p:spPr>
          <a:xfrm>
            <a:off x="0" y="0"/>
            <a:ext cx="18288000" cy="1312388"/>
          </a:xfrm>
          <a:custGeom>
            <a:rect b="b" l="l" r="r" t="t"/>
            <a:pathLst>
              <a:path extrusionOk="0" h="1312388" w="18288000">
                <a:moveTo>
                  <a:pt x="0" y="0"/>
                </a:moveTo>
                <a:lnTo>
                  <a:pt x="18288000" y="0"/>
                </a:lnTo>
                <a:lnTo>
                  <a:pt x="18288000" y="1312388"/>
                </a:lnTo>
                <a:lnTo>
                  <a:pt x="0" y="1312388"/>
                </a:lnTo>
                <a:lnTo>
                  <a:pt x="0" y="0"/>
                </a:lnTo>
                <a:close/>
              </a:path>
            </a:pathLst>
          </a:custGeom>
          <a:blipFill rotWithShape="1">
            <a:blip r:embed="rId10">
              <a:alphaModFix/>
            </a:blip>
            <a:stretch>
              <a:fillRect b="-20101" l="0" r="0" t="-175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
          <p:cNvSpPr/>
          <p:nvPr/>
        </p:nvSpPr>
        <p:spPr>
          <a:xfrm>
            <a:off x="0" y="8958436"/>
            <a:ext cx="18288000" cy="1328564"/>
          </a:xfrm>
          <a:custGeom>
            <a:rect b="b" l="l" r="r" t="t"/>
            <a:pathLst>
              <a:path extrusionOk="0" h="1328564" w="18288000">
                <a:moveTo>
                  <a:pt x="0" y="0"/>
                </a:moveTo>
                <a:lnTo>
                  <a:pt x="18288000" y="0"/>
                </a:lnTo>
                <a:lnTo>
                  <a:pt x="18288000" y="1328564"/>
                </a:lnTo>
                <a:lnTo>
                  <a:pt x="0" y="1328564"/>
                </a:lnTo>
                <a:lnTo>
                  <a:pt x="0" y="0"/>
                </a:lnTo>
                <a:close/>
              </a:path>
            </a:pathLst>
          </a:custGeom>
          <a:blipFill rotWithShape="1">
            <a:blip r:embed="rId11">
              <a:alphaModFix/>
            </a:blip>
            <a:stretch>
              <a:fillRect b="-19211" l="0" r="0" t="-172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txBox="1"/>
          <p:nvPr/>
        </p:nvSpPr>
        <p:spPr>
          <a:xfrm>
            <a:off x="2419979" y="4134227"/>
            <a:ext cx="13448100" cy="162060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1" lang="en-US" sz="10529">
                <a:solidFill>
                  <a:srgbClr val="FFFFFF"/>
                </a:solidFill>
              </a:rPr>
              <a:t>IEEE SSH 2024</a:t>
            </a:r>
            <a:endParaRPr/>
          </a:p>
        </p:txBody>
      </p:sp>
      <p:sp>
        <p:nvSpPr>
          <p:cNvPr id="94" name="Google Shape;94;p1"/>
          <p:cNvSpPr txBox="1"/>
          <p:nvPr/>
        </p:nvSpPr>
        <p:spPr>
          <a:xfrm>
            <a:off x="7640979" y="6000308"/>
            <a:ext cx="3006042" cy="896327"/>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1" lang="en-US" sz="2586">
                <a:solidFill>
                  <a:srgbClr val="01204C"/>
                </a:solidFill>
                <a:latin typeface="Montserrat Medium"/>
                <a:ea typeface="Montserrat Medium"/>
                <a:cs typeface="Montserrat Medium"/>
                <a:sym typeface="Montserrat Medium"/>
              </a:rPr>
              <a:t>HACKATHON</a:t>
            </a:r>
            <a:endParaRPr/>
          </a:p>
          <a:p>
            <a:pPr indent="0" lvl="0" marL="0" marR="0" rtl="0" algn="ctr">
              <a:lnSpc>
                <a:spcPct val="140023"/>
              </a:lnSpc>
              <a:spcBef>
                <a:spcPts val="0"/>
              </a:spcBef>
              <a:spcAft>
                <a:spcPts val="0"/>
              </a:spcAft>
              <a:buNone/>
            </a:pPr>
            <a:r>
              <a:rPr b="1" lang="en-US" sz="2586">
                <a:solidFill>
                  <a:srgbClr val="01204C"/>
                </a:solidFill>
                <a:latin typeface="Montserrat Medium"/>
                <a:ea typeface="Montserrat Medium"/>
                <a:cs typeface="Montserrat Medium"/>
                <a:sym typeface="Montserrat Medium"/>
              </a:rPr>
              <a:t>KATHON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98" name="Shape 98"/>
        <p:cNvGrpSpPr/>
        <p:nvPr/>
      </p:nvGrpSpPr>
      <p:grpSpPr>
        <a:xfrm>
          <a:off x="0" y="0"/>
          <a:ext cx="0" cy="0"/>
          <a:chOff x="0" y="0"/>
          <a:chExt cx="0" cy="0"/>
        </a:xfrm>
      </p:grpSpPr>
      <p:sp>
        <p:nvSpPr>
          <p:cNvPr id="99" name="Google Shape;99;p2"/>
          <p:cNvSpPr/>
          <p:nvPr/>
        </p:nvSpPr>
        <p:spPr>
          <a:xfrm>
            <a:off x="-3875567" y="-5108501"/>
            <a:ext cx="9808535" cy="9808535"/>
          </a:xfrm>
          <a:custGeom>
            <a:rect b="b" l="l" r="r" t="t"/>
            <a:pathLst>
              <a:path extrusionOk="0" h="9808535" w="9808535">
                <a:moveTo>
                  <a:pt x="0" y="0"/>
                </a:moveTo>
                <a:lnTo>
                  <a:pt x="9808534" y="0"/>
                </a:lnTo>
                <a:lnTo>
                  <a:pt x="9808534" y="9808535"/>
                </a:lnTo>
                <a:lnTo>
                  <a:pt x="0" y="9808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2"/>
          <p:cNvSpPr/>
          <p:nvPr/>
        </p:nvSpPr>
        <p:spPr>
          <a:xfrm>
            <a:off x="-1823539" y="6359184"/>
            <a:ext cx="8086060" cy="8086060"/>
          </a:xfrm>
          <a:custGeom>
            <a:rect b="b" l="l" r="r" t="t"/>
            <a:pathLst>
              <a:path extrusionOk="0" h="8086060" w="8086060">
                <a:moveTo>
                  <a:pt x="0" y="0"/>
                </a:moveTo>
                <a:lnTo>
                  <a:pt x="8086060" y="0"/>
                </a:lnTo>
                <a:lnTo>
                  <a:pt x="8086060" y="8086061"/>
                </a:lnTo>
                <a:lnTo>
                  <a:pt x="0" y="80860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2"/>
          <p:cNvSpPr/>
          <p:nvPr/>
        </p:nvSpPr>
        <p:spPr>
          <a:xfrm rot="5400000">
            <a:off x="9029493" y="1664950"/>
            <a:ext cx="12718369" cy="9388469"/>
          </a:xfrm>
          <a:custGeom>
            <a:rect b="b" l="l" r="r" t="t"/>
            <a:pathLst>
              <a:path extrusionOk="0" h="9388469" w="12718369">
                <a:moveTo>
                  <a:pt x="0" y="0"/>
                </a:moveTo>
                <a:lnTo>
                  <a:pt x="12718369" y="0"/>
                </a:lnTo>
                <a:lnTo>
                  <a:pt x="12718369" y="9388469"/>
                </a:lnTo>
                <a:lnTo>
                  <a:pt x="0" y="938846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2"/>
          <p:cNvSpPr/>
          <p:nvPr/>
        </p:nvSpPr>
        <p:spPr>
          <a:xfrm>
            <a:off x="533898" y="2346313"/>
            <a:ext cx="2292647" cy="2635226"/>
          </a:xfrm>
          <a:custGeom>
            <a:rect b="b" l="l" r="r" t="t"/>
            <a:pathLst>
              <a:path extrusionOk="0" h="2635226" w="2292647">
                <a:moveTo>
                  <a:pt x="0" y="0"/>
                </a:moveTo>
                <a:lnTo>
                  <a:pt x="2292647" y="0"/>
                </a:lnTo>
                <a:lnTo>
                  <a:pt x="2292647" y="2635227"/>
                </a:lnTo>
                <a:lnTo>
                  <a:pt x="0" y="263522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
          <p:cNvSpPr/>
          <p:nvPr/>
        </p:nvSpPr>
        <p:spPr>
          <a:xfrm rot="1953174">
            <a:off x="-59279" y="8766770"/>
            <a:ext cx="5153321" cy="3040459"/>
          </a:xfrm>
          <a:custGeom>
            <a:rect b="b" l="l" r="r" t="t"/>
            <a:pathLst>
              <a:path extrusionOk="0" h="3040459" w="5153321">
                <a:moveTo>
                  <a:pt x="0" y="0"/>
                </a:moveTo>
                <a:lnTo>
                  <a:pt x="5153321" y="0"/>
                </a:lnTo>
                <a:lnTo>
                  <a:pt x="5153321" y="3040460"/>
                </a:lnTo>
                <a:lnTo>
                  <a:pt x="0" y="3040460"/>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2"/>
          <p:cNvSpPr/>
          <p:nvPr/>
        </p:nvSpPr>
        <p:spPr>
          <a:xfrm>
            <a:off x="12726913" y="1664932"/>
            <a:ext cx="6888896" cy="7185289"/>
          </a:xfrm>
          <a:custGeom>
            <a:rect b="b" l="l" r="r" t="t"/>
            <a:pathLst>
              <a:path extrusionOk="0" h="7185289" w="6888896">
                <a:moveTo>
                  <a:pt x="0" y="0"/>
                </a:moveTo>
                <a:lnTo>
                  <a:pt x="6888897" y="0"/>
                </a:lnTo>
                <a:lnTo>
                  <a:pt x="6888897" y="7185290"/>
                </a:lnTo>
                <a:lnTo>
                  <a:pt x="0" y="718529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2"/>
          <p:cNvSpPr txBox="1"/>
          <p:nvPr/>
        </p:nvSpPr>
        <p:spPr>
          <a:xfrm>
            <a:off x="5328450" y="1664925"/>
            <a:ext cx="7631100" cy="7695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lang="en-US" sz="5000">
                <a:solidFill>
                  <a:srgbClr val="FFFFFF"/>
                </a:solidFill>
              </a:rPr>
              <a:t>Team name: Smart Stop</a:t>
            </a:r>
            <a:endParaRPr b="1" sz="5000"/>
          </a:p>
        </p:txBody>
      </p:sp>
      <p:sp>
        <p:nvSpPr>
          <p:cNvPr id="106" name="Google Shape;106;p2"/>
          <p:cNvSpPr txBox="1"/>
          <p:nvPr/>
        </p:nvSpPr>
        <p:spPr>
          <a:xfrm>
            <a:off x="4090050" y="3429000"/>
            <a:ext cx="8869500" cy="3842700"/>
          </a:xfrm>
          <a:prstGeom prst="rect">
            <a:avLst/>
          </a:prstGeom>
          <a:noFill/>
          <a:ln>
            <a:noFill/>
          </a:ln>
        </p:spPr>
        <p:txBody>
          <a:bodyPr anchorCtr="0" anchor="t" bIns="0" lIns="0" spcFirstLastPara="1" rIns="0" wrap="square" tIns="0">
            <a:spAutoFit/>
          </a:bodyPr>
          <a:lstStyle/>
          <a:p>
            <a:pPr indent="0" lvl="0" marL="0" marR="0" rtl="0" algn="ctr">
              <a:lnSpc>
                <a:spcPct val="140038"/>
              </a:lnSpc>
              <a:spcBef>
                <a:spcPts val="0"/>
              </a:spcBef>
              <a:spcAft>
                <a:spcPts val="0"/>
              </a:spcAft>
              <a:buNone/>
            </a:pPr>
            <a:r>
              <a:rPr b="1" lang="en-US" sz="4800">
                <a:solidFill>
                  <a:srgbClr val="FFFFFF"/>
                </a:solidFill>
              </a:rPr>
              <a:t>Team Members name:</a:t>
            </a:r>
            <a:endParaRPr b="1" sz="4800">
              <a:solidFill>
                <a:schemeClr val="lt1"/>
              </a:solidFill>
            </a:endParaRPr>
          </a:p>
          <a:p>
            <a:pPr indent="0" lvl="0" marL="0" marR="0" rtl="0" algn="ctr">
              <a:lnSpc>
                <a:spcPct val="140038"/>
              </a:lnSpc>
              <a:spcBef>
                <a:spcPts val="0"/>
              </a:spcBef>
              <a:spcAft>
                <a:spcPts val="0"/>
              </a:spcAft>
              <a:buNone/>
            </a:pPr>
            <a:r>
              <a:rPr b="1" lang="en-US" sz="4800">
                <a:solidFill>
                  <a:srgbClr val="FFFFFF"/>
                </a:solidFill>
              </a:rPr>
              <a:t>Shaunak Hawaldar</a:t>
            </a:r>
            <a:endParaRPr b="1" sz="4800">
              <a:solidFill>
                <a:srgbClr val="FFFFFF"/>
              </a:solidFill>
            </a:endParaRPr>
          </a:p>
          <a:p>
            <a:pPr indent="0" lvl="0" marL="0" marR="0" rtl="0" algn="ctr">
              <a:lnSpc>
                <a:spcPct val="140038"/>
              </a:lnSpc>
              <a:spcBef>
                <a:spcPts val="0"/>
              </a:spcBef>
              <a:spcAft>
                <a:spcPts val="0"/>
              </a:spcAft>
              <a:buNone/>
            </a:pPr>
            <a:r>
              <a:rPr b="1" lang="en-US" sz="4800">
                <a:solidFill>
                  <a:srgbClr val="FFFFFF"/>
                </a:solidFill>
              </a:rPr>
              <a:t>Devesh Dabhad</a:t>
            </a:r>
            <a:r>
              <a:rPr b="1" lang="en-US" sz="4800">
                <a:solidFill>
                  <a:srgbClr val="FFFFFF"/>
                </a:solidFill>
              </a:rPr>
              <a:t>e</a:t>
            </a:r>
            <a:endParaRPr b="1" sz="4800">
              <a:solidFill>
                <a:srgbClr val="FFFFFF"/>
              </a:solidFill>
            </a:endParaRPr>
          </a:p>
          <a:p>
            <a:pPr indent="0" lvl="0" marL="0" rtl="0" algn="ctr">
              <a:lnSpc>
                <a:spcPct val="140038"/>
              </a:lnSpc>
              <a:spcBef>
                <a:spcPts val="0"/>
              </a:spcBef>
              <a:spcAft>
                <a:spcPts val="0"/>
              </a:spcAft>
              <a:buClr>
                <a:schemeClr val="dk1"/>
              </a:buClr>
              <a:buFont typeface="Arial"/>
              <a:buNone/>
            </a:pPr>
            <a:r>
              <a:rPr b="1" lang="en-US" sz="4800">
                <a:solidFill>
                  <a:schemeClr val="lt1"/>
                </a:solidFill>
              </a:rPr>
              <a:t>Manasi Choudhari</a:t>
            </a:r>
            <a:endParaRPr b="1" sz="4800">
              <a:solidFill>
                <a:srgbClr val="FFFFFF"/>
              </a:solidFill>
            </a:endParaRPr>
          </a:p>
        </p:txBody>
      </p:sp>
      <p:sp>
        <p:nvSpPr>
          <p:cNvPr id="107" name="Google Shape;107;p2"/>
          <p:cNvSpPr/>
          <p:nvPr/>
        </p:nvSpPr>
        <p:spPr>
          <a:xfrm>
            <a:off x="0" y="0"/>
            <a:ext cx="18288000" cy="1312388"/>
          </a:xfrm>
          <a:custGeom>
            <a:rect b="b" l="l" r="r" t="t"/>
            <a:pathLst>
              <a:path extrusionOk="0" h="1312388" w="18288000">
                <a:moveTo>
                  <a:pt x="0" y="0"/>
                </a:moveTo>
                <a:lnTo>
                  <a:pt x="18288000" y="0"/>
                </a:lnTo>
                <a:lnTo>
                  <a:pt x="18288000" y="1312388"/>
                </a:lnTo>
                <a:lnTo>
                  <a:pt x="0" y="1312388"/>
                </a:lnTo>
                <a:lnTo>
                  <a:pt x="0" y="0"/>
                </a:lnTo>
                <a:close/>
              </a:path>
            </a:pathLst>
          </a:custGeom>
          <a:blipFill rotWithShape="1">
            <a:blip r:embed="rId9">
              <a:alphaModFix/>
            </a:blip>
            <a:stretch>
              <a:fillRect b="-20101" l="0" r="0" t="-175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2"/>
          <p:cNvSpPr/>
          <p:nvPr/>
        </p:nvSpPr>
        <p:spPr>
          <a:xfrm>
            <a:off x="0" y="8958436"/>
            <a:ext cx="18288000" cy="1328564"/>
          </a:xfrm>
          <a:custGeom>
            <a:rect b="b" l="l" r="r" t="t"/>
            <a:pathLst>
              <a:path extrusionOk="0" h="1328564" w="18288000">
                <a:moveTo>
                  <a:pt x="0" y="0"/>
                </a:moveTo>
                <a:lnTo>
                  <a:pt x="18288000" y="0"/>
                </a:lnTo>
                <a:lnTo>
                  <a:pt x="18288000" y="1328564"/>
                </a:lnTo>
                <a:lnTo>
                  <a:pt x="0" y="1328564"/>
                </a:lnTo>
                <a:lnTo>
                  <a:pt x="0" y="0"/>
                </a:lnTo>
                <a:close/>
              </a:path>
            </a:pathLst>
          </a:custGeom>
          <a:blipFill rotWithShape="1">
            <a:blip r:embed="rId10">
              <a:alphaModFix/>
            </a:blip>
            <a:stretch>
              <a:fillRect b="-19211" l="0" r="0" t="-172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12" name="Shape 112"/>
        <p:cNvGrpSpPr/>
        <p:nvPr/>
      </p:nvGrpSpPr>
      <p:grpSpPr>
        <a:xfrm>
          <a:off x="0" y="0"/>
          <a:ext cx="0" cy="0"/>
          <a:chOff x="0" y="0"/>
          <a:chExt cx="0" cy="0"/>
        </a:xfrm>
      </p:grpSpPr>
      <p:sp>
        <p:nvSpPr>
          <p:cNvPr id="113" name="Google Shape;113;p3"/>
          <p:cNvSpPr/>
          <p:nvPr/>
        </p:nvSpPr>
        <p:spPr>
          <a:xfrm rot="-833134">
            <a:off x="-234626" y="7511228"/>
            <a:ext cx="8732717" cy="6446333"/>
          </a:xfrm>
          <a:custGeom>
            <a:rect b="b" l="l" r="r" t="t"/>
            <a:pathLst>
              <a:path extrusionOk="0" h="6446333" w="8732717">
                <a:moveTo>
                  <a:pt x="0" y="0"/>
                </a:moveTo>
                <a:lnTo>
                  <a:pt x="8732717" y="0"/>
                </a:lnTo>
                <a:lnTo>
                  <a:pt x="8732717" y="6446332"/>
                </a:lnTo>
                <a:lnTo>
                  <a:pt x="0" y="644633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3"/>
          <p:cNvSpPr/>
          <p:nvPr/>
        </p:nvSpPr>
        <p:spPr>
          <a:xfrm>
            <a:off x="-2686091" y="-3553501"/>
            <a:ext cx="7966832" cy="7966832"/>
          </a:xfrm>
          <a:custGeom>
            <a:rect b="b" l="l" r="r" t="t"/>
            <a:pathLst>
              <a:path extrusionOk="0" h="7966832" w="7966832">
                <a:moveTo>
                  <a:pt x="0" y="0"/>
                </a:moveTo>
                <a:lnTo>
                  <a:pt x="7966832" y="0"/>
                </a:lnTo>
                <a:lnTo>
                  <a:pt x="7966832" y="7966832"/>
                </a:lnTo>
                <a:lnTo>
                  <a:pt x="0" y="796683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3"/>
          <p:cNvSpPr/>
          <p:nvPr/>
        </p:nvSpPr>
        <p:spPr>
          <a:xfrm>
            <a:off x="13500499" y="-175159"/>
            <a:ext cx="7517602" cy="10637319"/>
          </a:xfrm>
          <a:custGeom>
            <a:rect b="b" l="l" r="r" t="t"/>
            <a:pathLst>
              <a:path extrusionOk="0" h="10637319" w="7517602">
                <a:moveTo>
                  <a:pt x="0" y="0"/>
                </a:moveTo>
                <a:lnTo>
                  <a:pt x="7517602" y="0"/>
                </a:lnTo>
                <a:lnTo>
                  <a:pt x="7517602" y="10637318"/>
                </a:lnTo>
                <a:lnTo>
                  <a:pt x="0" y="10637318"/>
                </a:lnTo>
                <a:lnTo>
                  <a:pt x="0" y="0"/>
                </a:lnTo>
                <a:close/>
              </a:path>
            </a:pathLst>
          </a:custGeom>
          <a:blipFill rotWithShape="1">
            <a:blip r:embed="rId5">
              <a:alphaModFix/>
            </a:blip>
            <a:stretch>
              <a:fillRect b="0" l="0" r="-62116" t="-145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3"/>
          <p:cNvSpPr/>
          <p:nvPr/>
        </p:nvSpPr>
        <p:spPr>
          <a:xfrm>
            <a:off x="12802533" y="429915"/>
            <a:ext cx="3874294" cy="2862135"/>
          </a:xfrm>
          <a:custGeom>
            <a:rect b="b" l="l" r="r" t="t"/>
            <a:pathLst>
              <a:path extrusionOk="0" h="2862135" w="3874294">
                <a:moveTo>
                  <a:pt x="0" y="0"/>
                </a:moveTo>
                <a:lnTo>
                  <a:pt x="3874295" y="0"/>
                </a:lnTo>
                <a:lnTo>
                  <a:pt x="3874295" y="2862135"/>
                </a:lnTo>
                <a:lnTo>
                  <a:pt x="0" y="28621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3"/>
          <p:cNvSpPr/>
          <p:nvPr/>
        </p:nvSpPr>
        <p:spPr>
          <a:xfrm>
            <a:off x="-2925861" y="7046518"/>
            <a:ext cx="8959061" cy="6831284"/>
          </a:xfrm>
          <a:custGeom>
            <a:rect b="b" l="l" r="r" t="t"/>
            <a:pathLst>
              <a:path extrusionOk="0" h="6831284" w="8959061">
                <a:moveTo>
                  <a:pt x="0" y="0"/>
                </a:moveTo>
                <a:lnTo>
                  <a:pt x="8959061" y="0"/>
                </a:lnTo>
                <a:lnTo>
                  <a:pt x="8959061" y="6831283"/>
                </a:lnTo>
                <a:lnTo>
                  <a:pt x="0" y="683128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3"/>
          <p:cNvSpPr txBox="1"/>
          <p:nvPr/>
        </p:nvSpPr>
        <p:spPr>
          <a:xfrm>
            <a:off x="3967100" y="1399288"/>
            <a:ext cx="8238900" cy="9234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6000">
                <a:solidFill>
                  <a:srgbClr val="FFFFFF"/>
                </a:solidFill>
              </a:rPr>
              <a:t>Problem statement</a:t>
            </a:r>
            <a:endParaRPr sz="6000"/>
          </a:p>
        </p:txBody>
      </p:sp>
      <p:sp>
        <p:nvSpPr>
          <p:cNvPr id="119" name="Google Shape;119;p3"/>
          <p:cNvSpPr/>
          <p:nvPr/>
        </p:nvSpPr>
        <p:spPr>
          <a:xfrm>
            <a:off x="0" y="0"/>
            <a:ext cx="18288000" cy="1312388"/>
          </a:xfrm>
          <a:custGeom>
            <a:rect b="b" l="l" r="r" t="t"/>
            <a:pathLst>
              <a:path extrusionOk="0" h="1312388" w="18288000">
                <a:moveTo>
                  <a:pt x="0" y="0"/>
                </a:moveTo>
                <a:lnTo>
                  <a:pt x="18288000" y="0"/>
                </a:lnTo>
                <a:lnTo>
                  <a:pt x="18288000" y="1312388"/>
                </a:lnTo>
                <a:lnTo>
                  <a:pt x="0" y="1312388"/>
                </a:lnTo>
                <a:lnTo>
                  <a:pt x="0" y="0"/>
                </a:lnTo>
                <a:close/>
              </a:path>
            </a:pathLst>
          </a:custGeom>
          <a:blipFill rotWithShape="1">
            <a:blip r:embed="rId8">
              <a:alphaModFix/>
            </a:blip>
            <a:stretch>
              <a:fillRect b="-20101" l="0" r="0" t="-175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3"/>
          <p:cNvSpPr/>
          <p:nvPr/>
        </p:nvSpPr>
        <p:spPr>
          <a:xfrm>
            <a:off x="0" y="8958436"/>
            <a:ext cx="18288000" cy="1328564"/>
          </a:xfrm>
          <a:custGeom>
            <a:rect b="b" l="l" r="r" t="t"/>
            <a:pathLst>
              <a:path extrusionOk="0" h="1328564" w="18288000">
                <a:moveTo>
                  <a:pt x="0" y="0"/>
                </a:moveTo>
                <a:lnTo>
                  <a:pt x="18288000" y="0"/>
                </a:lnTo>
                <a:lnTo>
                  <a:pt x="18288000" y="1328564"/>
                </a:lnTo>
                <a:lnTo>
                  <a:pt x="0" y="1328564"/>
                </a:lnTo>
                <a:lnTo>
                  <a:pt x="0" y="0"/>
                </a:lnTo>
                <a:close/>
              </a:path>
            </a:pathLst>
          </a:custGeom>
          <a:blipFill rotWithShape="1">
            <a:blip r:embed="rId9">
              <a:alphaModFix/>
            </a:blip>
            <a:stretch>
              <a:fillRect b="-19211" l="0" r="0" t="-172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3"/>
          <p:cNvSpPr txBox="1"/>
          <p:nvPr/>
        </p:nvSpPr>
        <p:spPr>
          <a:xfrm>
            <a:off x="945650" y="4621725"/>
            <a:ext cx="166806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3600">
                <a:solidFill>
                  <a:schemeClr val="lt1"/>
                </a:solidFill>
              </a:rPr>
              <a:t>How might we create a platform that enables citizens, urban planners, and developers to co-create and implement open-source software solutions for smart cities, focusing on areas like traffic management, energy efficiency, and public safety?</a:t>
            </a:r>
            <a:endParaRPr b="1" sz="3600">
              <a:solidFill>
                <a:schemeClr val="lt1"/>
              </a:solidFill>
            </a:endParaRPr>
          </a:p>
        </p:txBody>
      </p:sp>
      <p:sp>
        <p:nvSpPr>
          <p:cNvPr id="122" name="Google Shape;122;p3"/>
          <p:cNvSpPr txBox="1"/>
          <p:nvPr/>
        </p:nvSpPr>
        <p:spPr>
          <a:xfrm>
            <a:off x="945650" y="3193000"/>
            <a:ext cx="14281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3600">
                <a:solidFill>
                  <a:schemeClr val="lt1"/>
                </a:solidFill>
              </a:rPr>
              <a:t>Open Innovation for citizen - led Smart City Software Solutions</a:t>
            </a:r>
            <a:endParaRPr b="1" sz="3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26" name="Shape 126"/>
        <p:cNvGrpSpPr/>
        <p:nvPr/>
      </p:nvGrpSpPr>
      <p:grpSpPr>
        <a:xfrm>
          <a:off x="0" y="0"/>
          <a:ext cx="0" cy="0"/>
          <a:chOff x="0" y="0"/>
          <a:chExt cx="0" cy="0"/>
        </a:xfrm>
      </p:grpSpPr>
      <p:sp>
        <p:nvSpPr>
          <p:cNvPr id="127" name="Google Shape;127;p4"/>
          <p:cNvSpPr/>
          <p:nvPr/>
        </p:nvSpPr>
        <p:spPr>
          <a:xfrm>
            <a:off x="-2168384" y="-2084520"/>
            <a:ext cx="8831880" cy="8831880"/>
          </a:xfrm>
          <a:custGeom>
            <a:rect b="b" l="l" r="r" t="t"/>
            <a:pathLst>
              <a:path extrusionOk="0" h="8831880" w="8831880">
                <a:moveTo>
                  <a:pt x="0" y="0"/>
                </a:moveTo>
                <a:lnTo>
                  <a:pt x="8831880" y="0"/>
                </a:lnTo>
                <a:lnTo>
                  <a:pt x="8831880" y="8831880"/>
                </a:lnTo>
                <a:lnTo>
                  <a:pt x="0" y="883188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4"/>
          <p:cNvSpPr/>
          <p:nvPr/>
        </p:nvSpPr>
        <p:spPr>
          <a:xfrm>
            <a:off x="13008264" y="99307"/>
            <a:ext cx="6511191" cy="11280306"/>
          </a:xfrm>
          <a:custGeom>
            <a:rect b="b" l="l" r="r" t="t"/>
            <a:pathLst>
              <a:path extrusionOk="0" h="11280306" w="6511191">
                <a:moveTo>
                  <a:pt x="0" y="0"/>
                </a:moveTo>
                <a:lnTo>
                  <a:pt x="6511190" y="0"/>
                </a:lnTo>
                <a:lnTo>
                  <a:pt x="6511190" y="11280306"/>
                </a:lnTo>
                <a:lnTo>
                  <a:pt x="0" y="11280306"/>
                </a:lnTo>
                <a:lnTo>
                  <a:pt x="0" y="0"/>
                </a:lnTo>
                <a:close/>
              </a:path>
            </a:pathLst>
          </a:custGeom>
          <a:blipFill rotWithShape="1">
            <a:blip r:embed="rId4">
              <a:alphaModFix/>
            </a:blip>
            <a:stretch>
              <a:fillRect b="0" l="-6860" r="-663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4"/>
          <p:cNvSpPr/>
          <p:nvPr/>
        </p:nvSpPr>
        <p:spPr>
          <a:xfrm>
            <a:off x="1941393" y="2797072"/>
            <a:ext cx="4290507" cy="6461228"/>
          </a:xfrm>
          <a:custGeom>
            <a:rect b="b" l="l" r="r" t="t"/>
            <a:pathLst>
              <a:path extrusionOk="0"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58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4"/>
          <p:cNvSpPr/>
          <p:nvPr/>
        </p:nvSpPr>
        <p:spPr>
          <a:xfrm>
            <a:off x="6966592" y="2797072"/>
            <a:ext cx="4288615" cy="6458383"/>
          </a:xfrm>
          <a:custGeom>
            <a:rect b="b" l="l" r="r" t="t"/>
            <a:pathLst>
              <a:path extrusionOk="0"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5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4"/>
          <p:cNvSpPr/>
          <p:nvPr/>
        </p:nvSpPr>
        <p:spPr>
          <a:xfrm>
            <a:off x="12056104" y="2797072"/>
            <a:ext cx="4290507" cy="6461228"/>
          </a:xfrm>
          <a:custGeom>
            <a:rect b="b" l="l" r="r" t="t"/>
            <a:pathLst>
              <a:path extrusionOk="0"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58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4"/>
          <p:cNvSpPr/>
          <p:nvPr/>
        </p:nvSpPr>
        <p:spPr>
          <a:xfrm rot="4238979">
            <a:off x="-345749" y="-2366999"/>
            <a:ext cx="3493701" cy="5774713"/>
          </a:xfrm>
          <a:custGeom>
            <a:rect b="b" l="l" r="r" t="t"/>
            <a:pathLst>
              <a:path extrusionOk="0" h="5774713" w="3493701">
                <a:moveTo>
                  <a:pt x="0" y="0"/>
                </a:moveTo>
                <a:lnTo>
                  <a:pt x="3493702" y="0"/>
                </a:lnTo>
                <a:lnTo>
                  <a:pt x="3493702" y="5774713"/>
                </a:lnTo>
                <a:lnTo>
                  <a:pt x="0" y="577471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4"/>
          <p:cNvSpPr/>
          <p:nvPr/>
        </p:nvSpPr>
        <p:spPr>
          <a:xfrm rot="-3223036">
            <a:off x="15631061" y="3684321"/>
            <a:ext cx="6022673" cy="3553377"/>
          </a:xfrm>
          <a:custGeom>
            <a:rect b="b" l="l" r="r" t="t"/>
            <a:pathLst>
              <a:path extrusionOk="0" h="3553377" w="6022673">
                <a:moveTo>
                  <a:pt x="0" y="0"/>
                </a:moveTo>
                <a:lnTo>
                  <a:pt x="6022673" y="0"/>
                </a:lnTo>
                <a:lnTo>
                  <a:pt x="6022673" y="3553377"/>
                </a:lnTo>
                <a:lnTo>
                  <a:pt x="0" y="355337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4"/>
          <p:cNvSpPr txBox="1"/>
          <p:nvPr/>
        </p:nvSpPr>
        <p:spPr>
          <a:xfrm>
            <a:off x="5929799" y="1312400"/>
            <a:ext cx="6428400" cy="15027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9762">
                <a:solidFill>
                  <a:srgbClr val="FFFFFF"/>
                </a:solidFill>
              </a:rPr>
              <a:t>Solution</a:t>
            </a:r>
            <a:endParaRPr/>
          </a:p>
        </p:txBody>
      </p:sp>
      <p:sp>
        <p:nvSpPr>
          <p:cNvPr id="135" name="Google Shape;135;p4"/>
          <p:cNvSpPr/>
          <p:nvPr/>
        </p:nvSpPr>
        <p:spPr>
          <a:xfrm>
            <a:off x="0" y="0"/>
            <a:ext cx="18288000" cy="1312388"/>
          </a:xfrm>
          <a:custGeom>
            <a:rect b="b" l="l" r="r" t="t"/>
            <a:pathLst>
              <a:path extrusionOk="0" h="1312388" w="18288000">
                <a:moveTo>
                  <a:pt x="0" y="0"/>
                </a:moveTo>
                <a:lnTo>
                  <a:pt x="18288000" y="0"/>
                </a:lnTo>
                <a:lnTo>
                  <a:pt x="18288000" y="1312388"/>
                </a:lnTo>
                <a:lnTo>
                  <a:pt x="0" y="1312388"/>
                </a:lnTo>
                <a:lnTo>
                  <a:pt x="0" y="0"/>
                </a:lnTo>
                <a:close/>
              </a:path>
            </a:pathLst>
          </a:custGeom>
          <a:blipFill rotWithShape="1">
            <a:blip r:embed="rId7">
              <a:alphaModFix/>
            </a:blip>
            <a:stretch>
              <a:fillRect b="-20101" l="0" r="0" t="-175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4"/>
          <p:cNvSpPr/>
          <p:nvPr/>
        </p:nvSpPr>
        <p:spPr>
          <a:xfrm>
            <a:off x="0" y="8958436"/>
            <a:ext cx="18288000" cy="1328564"/>
          </a:xfrm>
          <a:custGeom>
            <a:rect b="b" l="l" r="r" t="t"/>
            <a:pathLst>
              <a:path extrusionOk="0" h="1328564" w="18288000">
                <a:moveTo>
                  <a:pt x="0" y="0"/>
                </a:moveTo>
                <a:lnTo>
                  <a:pt x="18288000" y="0"/>
                </a:lnTo>
                <a:lnTo>
                  <a:pt x="18288000" y="1328564"/>
                </a:lnTo>
                <a:lnTo>
                  <a:pt x="0" y="1328564"/>
                </a:lnTo>
                <a:lnTo>
                  <a:pt x="0" y="0"/>
                </a:lnTo>
                <a:close/>
              </a:path>
            </a:pathLst>
          </a:custGeom>
          <a:blipFill rotWithShape="1">
            <a:blip r:embed="rId8">
              <a:alphaModFix/>
            </a:blip>
            <a:stretch>
              <a:fillRect b="-19211" l="0" r="0" t="-172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4"/>
          <p:cNvSpPr txBox="1"/>
          <p:nvPr/>
        </p:nvSpPr>
        <p:spPr>
          <a:xfrm>
            <a:off x="1570050" y="3234850"/>
            <a:ext cx="15147900" cy="395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3500">
                <a:solidFill>
                  <a:schemeClr val="lt1"/>
                </a:solidFill>
              </a:rPr>
              <a:t>This project aims to decongest  the heavy traffic on the Indian roads, caused due to the current fixed time signal systems. It also aims to dynamically change the duration of signals, based on the volume of traffic at different times of the day,  using Deep Learning algorithm, Convolutional Neural Network (CNN), to increase the efficiency of traffic management and by providing real-time traffic condition forecasts for scheduling the traffic signal controls.</a:t>
            </a:r>
            <a:endParaRPr b="1" sz="3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41" name="Shape 141"/>
        <p:cNvGrpSpPr/>
        <p:nvPr/>
      </p:nvGrpSpPr>
      <p:grpSpPr>
        <a:xfrm>
          <a:off x="0" y="0"/>
          <a:ext cx="0" cy="0"/>
          <a:chOff x="0" y="0"/>
          <a:chExt cx="0" cy="0"/>
        </a:xfrm>
      </p:grpSpPr>
      <p:sp>
        <p:nvSpPr>
          <p:cNvPr id="142" name="Google Shape;142;g3061f4adb60_1_13"/>
          <p:cNvSpPr/>
          <p:nvPr/>
        </p:nvSpPr>
        <p:spPr>
          <a:xfrm>
            <a:off x="-2168384" y="-2084520"/>
            <a:ext cx="8831880" cy="8831880"/>
          </a:xfrm>
          <a:custGeom>
            <a:rect b="b" l="l" r="r" t="t"/>
            <a:pathLst>
              <a:path extrusionOk="0" h="8831880" w="8831880">
                <a:moveTo>
                  <a:pt x="0" y="0"/>
                </a:moveTo>
                <a:lnTo>
                  <a:pt x="8831880" y="0"/>
                </a:lnTo>
                <a:lnTo>
                  <a:pt x="8831880" y="8831880"/>
                </a:lnTo>
                <a:lnTo>
                  <a:pt x="0" y="883188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g3061f4adb60_1_13"/>
          <p:cNvSpPr/>
          <p:nvPr/>
        </p:nvSpPr>
        <p:spPr>
          <a:xfrm>
            <a:off x="13008264" y="99307"/>
            <a:ext cx="6511191" cy="11280306"/>
          </a:xfrm>
          <a:custGeom>
            <a:rect b="b" l="l" r="r" t="t"/>
            <a:pathLst>
              <a:path extrusionOk="0" h="11280306" w="6511191">
                <a:moveTo>
                  <a:pt x="0" y="0"/>
                </a:moveTo>
                <a:lnTo>
                  <a:pt x="6511190" y="0"/>
                </a:lnTo>
                <a:lnTo>
                  <a:pt x="6511190" y="11280306"/>
                </a:lnTo>
                <a:lnTo>
                  <a:pt x="0" y="11280306"/>
                </a:lnTo>
                <a:lnTo>
                  <a:pt x="0" y="0"/>
                </a:lnTo>
                <a:close/>
              </a:path>
            </a:pathLst>
          </a:custGeom>
          <a:blipFill rotWithShape="1">
            <a:blip r:embed="rId4">
              <a:alphaModFix/>
            </a:blip>
            <a:stretch>
              <a:fillRect b="0" l="-6858" r="-663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g3061f4adb60_1_13"/>
          <p:cNvSpPr/>
          <p:nvPr/>
        </p:nvSpPr>
        <p:spPr>
          <a:xfrm>
            <a:off x="1941393" y="2797072"/>
            <a:ext cx="4288615" cy="6458383"/>
          </a:xfrm>
          <a:custGeom>
            <a:rect b="b" l="l" r="r" t="t"/>
            <a:pathLst>
              <a:path extrusionOk="0"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5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g3061f4adb60_1_13"/>
          <p:cNvSpPr/>
          <p:nvPr/>
        </p:nvSpPr>
        <p:spPr>
          <a:xfrm>
            <a:off x="6966592" y="2797072"/>
            <a:ext cx="4288615" cy="6458383"/>
          </a:xfrm>
          <a:custGeom>
            <a:rect b="b" l="l" r="r" t="t"/>
            <a:pathLst>
              <a:path extrusionOk="0"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5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g3061f4adb60_1_13"/>
          <p:cNvSpPr/>
          <p:nvPr/>
        </p:nvSpPr>
        <p:spPr>
          <a:xfrm>
            <a:off x="12056104" y="2797072"/>
            <a:ext cx="4288615" cy="6458383"/>
          </a:xfrm>
          <a:custGeom>
            <a:rect b="b" l="l" r="r" t="t"/>
            <a:pathLst>
              <a:path extrusionOk="0" h="2357074" w="1565188">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5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g3061f4adb60_1_13"/>
          <p:cNvSpPr/>
          <p:nvPr/>
        </p:nvSpPr>
        <p:spPr>
          <a:xfrm rot="4234075">
            <a:off x="-339819" y="-2363782"/>
            <a:ext cx="3491713" cy="5771428"/>
          </a:xfrm>
          <a:custGeom>
            <a:rect b="b" l="l" r="r" t="t"/>
            <a:pathLst>
              <a:path extrusionOk="0" h="5774713" w="3493701">
                <a:moveTo>
                  <a:pt x="0" y="0"/>
                </a:moveTo>
                <a:lnTo>
                  <a:pt x="3493702" y="0"/>
                </a:lnTo>
                <a:lnTo>
                  <a:pt x="3493702" y="5774713"/>
                </a:lnTo>
                <a:lnTo>
                  <a:pt x="0" y="577471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g3061f4adb60_1_13"/>
          <p:cNvSpPr/>
          <p:nvPr/>
        </p:nvSpPr>
        <p:spPr>
          <a:xfrm rot="-3218761">
            <a:off x="15632676" y="3689766"/>
            <a:ext cx="6019906" cy="3551744"/>
          </a:xfrm>
          <a:custGeom>
            <a:rect b="b" l="l" r="r" t="t"/>
            <a:pathLst>
              <a:path extrusionOk="0" h="3553377" w="6022673">
                <a:moveTo>
                  <a:pt x="0" y="0"/>
                </a:moveTo>
                <a:lnTo>
                  <a:pt x="6022673" y="0"/>
                </a:lnTo>
                <a:lnTo>
                  <a:pt x="6022673" y="3553377"/>
                </a:lnTo>
                <a:lnTo>
                  <a:pt x="0" y="355337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g3061f4adb60_1_13"/>
          <p:cNvSpPr/>
          <p:nvPr/>
        </p:nvSpPr>
        <p:spPr>
          <a:xfrm>
            <a:off x="0" y="0"/>
            <a:ext cx="18288000" cy="1312388"/>
          </a:xfrm>
          <a:custGeom>
            <a:rect b="b" l="l" r="r" t="t"/>
            <a:pathLst>
              <a:path extrusionOk="0" h="1312388" w="18288000">
                <a:moveTo>
                  <a:pt x="0" y="0"/>
                </a:moveTo>
                <a:lnTo>
                  <a:pt x="18288000" y="0"/>
                </a:lnTo>
                <a:lnTo>
                  <a:pt x="18288000" y="1312388"/>
                </a:lnTo>
                <a:lnTo>
                  <a:pt x="0" y="1312388"/>
                </a:lnTo>
                <a:lnTo>
                  <a:pt x="0" y="0"/>
                </a:lnTo>
                <a:close/>
              </a:path>
            </a:pathLst>
          </a:custGeom>
          <a:blipFill rotWithShape="1">
            <a:blip r:embed="rId7">
              <a:alphaModFix/>
            </a:blip>
            <a:stretch>
              <a:fillRect b="-20108" l="0" r="0" t="-1749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g3061f4adb60_1_13"/>
          <p:cNvSpPr/>
          <p:nvPr/>
        </p:nvSpPr>
        <p:spPr>
          <a:xfrm>
            <a:off x="0" y="8958436"/>
            <a:ext cx="18288000" cy="1328564"/>
          </a:xfrm>
          <a:custGeom>
            <a:rect b="b" l="l" r="r" t="t"/>
            <a:pathLst>
              <a:path extrusionOk="0" h="1328564" w="18288000">
                <a:moveTo>
                  <a:pt x="0" y="0"/>
                </a:moveTo>
                <a:lnTo>
                  <a:pt x="18288000" y="0"/>
                </a:lnTo>
                <a:lnTo>
                  <a:pt x="18288000" y="1328564"/>
                </a:lnTo>
                <a:lnTo>
                  <a:pt x="0" y="1328564"/>
                </a:lnTo>
                <a:lnTo>
                  <a:pt x="0" y="0"/>
                </a:lnTo>
                <a:close/>
              </a:path>
            </a:pathLst>
          </a:custGeom>
          <a:blipFill rotWithShape="1">
            <a:blip r:embed="rId8">
              <a:alphaModFix/>
            </a:blip>
            <a:stretch>
              <a:fillRect b="-19209" l="0" r="0" t="-1728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g3061f4adb60_1_13"/>
          <p:cNvSpPr/>
          <p:nvPr/>
        </p:nvSpPr>
        <p:spPr>
          <a:xfrm>
            <a:off x="6031988" y="1559838"/>
            <a:ext cx="6372425" cy="989800"/>
          </a:xfrm>
          <a:prstGeom prst="flowChartProcess">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Vehicles from Lane 1 as Input from Cameras/Sensors (Pandas)</a:t>
            </a:r>
            <a:endParaRPr b="1" sz="1700"/>
          </a:p>
          <a:p>
            <a:pPr indent="0" lvl="0" marL="0" rtl="0" algn="ctr">
              <a:spcBef>
                <a:spcPts val="0"/>
              </a:spcBef>
              <a:spcAft>
                <a:spcPts val="0"/>
              </a:spcAft>
              <a:buNone/>
            </a:pPr>
            <a:r>
              <a:rPr lang="en-US" sz="1700">
                <a:solidFill>
                  <a:srgbClr val="000000"/>
                </a:solidFill>
              </a:rPr>
              <a:t>Real-time data ingestion, API integration, Data scraping, Data streaming, Traffic loop detectors, cameras, weather stations.</a:t>
            </a:r>
            <a:endParaRPr b="1" sz="1700"/>
          </a:p>
        </p:txBody>
      </p:sp>
      <p:pic>
        <p:nvPicPr>
          <p:cNvPr id="152" name="Google Shape;152;g3061f4adb60_1_13"/>
          <p:cNvPicPr preferRelativeResize="0"/>
          <p:nvPr/>
        </p:nvPicPr>
        <p:blipFill>
          <a:blip r:embed="rId9">
            <a:alphaModFix/>
          </a:blip>
          <a:stretch>
            <a:fillRect/>
          </a:stretch>
        </p:blipFill>
        <p:spPr>
          <a:xfrm>
            <a:off x="2258273" y="1469075"/>
            <a:ext cx="2633651" cy="1504950"/>
          </a:xfrm>
          <a:prstGeom prst="rect">
            <a:avLst/>
          </a:prstGeom>
          <a:noFill/>
          <a:ln>
            <a:noFill/>
          </a:ln>
        </p:spPr>
      </p:pic>
      <p:pic>
        <p:nvPicPr>
          <p:cNvPr id="153" name="Google Shape;153;g3061f4adb60_1_13"/>
          <p:cNvPicPr preferRelativeResize="0"/>
          <p:nvPr/>
        </p:nvPicPr>
        <p:blipFill>
          <a:blip r:embed="rId10">
            <a:alphaModFix/>
          </a:blip>
          <a:stretch>
            <a:fillRect/>
          </a:stretch>
        </p:blipFill>
        <p:spPr>
          <a:xfrm>
            <a:off x="2047050" y="5495175"/>
            <a:ext cx="2844875" cy="2439200"/>
          </a:xfrm>
          <a:prstGeom prst="rect">
            <a:avLst/>
          </a:prstGeom>
          <a:noFill/>
          <a:ln>
            <a:noFill/>
          </a:ln>
        </p:spPr>
      </p:pic>
      <p:pic>
        <p:nvPicPr>
          <p:cNvPr id="154" name="Google Shape;154;g3061f4adb60_1_13"/>
          <p:cNvPicPr preferRelativeResize="0"/>
          <p:nvPr/>
        </p:nvPicPr>
        <p:blipFill>
          <a:blip r:embed="rId11">
            <a:alphaModFix/>
          </a:blip>
          <a:stretch>
            <a:fillRect/>
          </a:stretch>
        </p:blipFill>
        <p:spPr>
          <a:xfrm>
            <a:off x="13329875" y="5925600"/>
            <a:ext cx="3558325" cy="2775563"/>
          </a:xfrm>
          <a:prstGeom prst="rect">
            <a:avLst/>
          </a:prstGeom>
          <a:noFill/>
          <a:ln>
            <a:noFill/>
          </a:ln>
        </p:spPr>
      </p:pic>
      <p:pic>
        <p:nvPicPr>
          <p:cNvPr id="155" name="Google Shape;155;g3061f4adb60_1_13"/>
          <p:cNvPicPr preferRelativeResize="0"/>
          <p:nvPr/>
        </p:nvPicPr>
        <p:blipFill>
          <a:blip r:embed="rId12">
            <a:alphaModFix/>
          </a:blip>
          <a:stretch>
            <a:fillRect/>
          </a:stretch>
        </p:blipFill>
        <p:spPr>
          <a:xfrm>
            <a:off x="13728228" y="1578953"/>
            <a:ext cx="2997549" cy="1850050"/>
          </a:xfrm>
          <a:prstGeom prst="rect">
            <a:avLst/>
          </a:prstGeom>
          <a:noFill/>
          <a:ln>
            <a:noFill/>
          </a:ln>
        </p:spPr>
      </p:pic>
      <p:cxnSp>
        <p:nvCxnSpPr>
          <p:cNvPr id="156" name="Google Shape;156;g3061f4adb60_1_13"/>
          <p:cNvCxnSpPr>
            <a:stCxn id="152" idx="3"/>
            <a:endCxn id="151" idx="1"/>
          </p:cNvCxnSpPr>
          <p:nvPr/>
        </p:nvCxnSpPr>
        <p:spPr>
          <a:xfrm flipH="1" rot="10800000">
            <a:off x="4891925" y="2054750"/>
            <a:ext cx="1140000" cy="166800"/>
          </a:xfrm>
          <a:prstGeom prst="straightConnector1">
            <a:avLst/>
          </a:prstGeom>
          <a:noFill/>
          <a:ln cap="flat" cmpd="sng" w="76200">
            <a:solidFill>
              <a:srgbClr val="FFFF00"/>
            </a:solidFill>
            <a:prstDash val="solid"/>
            <a:round/>
            <a:headEnd len="med" w="med" type="stealth"/>
            <a:tailEnd len="med" w="med" type="none"/>
          </a:ln>
        </p:spPr>
      </p:cxnSp>
      <p:cxnSp>
        <p:nvCxnSpPr>
          <p:cNvPr id="157" name="Google Shape;157;g3061f4adb60_1_13"/>
          <p:cNvCxnSpPr/>
          <p:nvPr/>
        </p:nvCxnSpPr>
        <p:spPr>
          <a:xfrm>
            <a:off x="11461037" y="5003100"/>
            <a:ext cx="1875300" cy="970800"/>
          </a:xfrm>
          <a:prstGeom prst="straightConnector1">
            <a:avLst/>
          </a:prstGeom>
          <a:noFill/>
          <a:ln cap="flat" cmpd="sng" w="76200">
            <a:solidFill>
              <a:srgbClr val="FFFF00"/>
            </a:solidFill>
            <a:prstDash val="solid"/>
            <a:round/>
            <a:headEnd len="med" w="med" type="none"/>
            <a:tailEnd len="med" w="med" type="stealth"/>
          </a:ln>
        </p:spPr>
      </p:cxnSp>
      <p:cxnSp>
        <p:nvCxnSpPr>
          <p:cNvPr id="158" name="Google Shape;158;g3061f4adb60_1_13"/>
          <p:cNvCxnSpPr/>
          <p:nvPr/>
        </p:nvCxnSpPr>
        <p:spPr>
          <a:xfrm flipH="1">
            <a:off x="4917587" y="5160075"/>
            <a:ext cx="1848900" cy="352500"/>
          </a:xfrm>
          <a:prstGeom prst="straightConnector1">
            <a:avLst/>
          </a:prstGeom>
          <a:noFill/>
          <a:ln cap="flat" cmpd="sng" w="76200">
            <a:solidFill>
              <a:srgbClr val="FFFF00"/>
            </a:solidFill>
            <a:prstDash val="solid"/>
            <a:round/>
            <a:headEnd len="med" w="med" type="none"/>
            <a:tailEnd len="med" w="med" type="stealth"/>
          </a:ln>
        </p:spPr>
      </p:cxnSp>
      <p:cxnSp>
        <p:nvCxnSpPr>
          <p:cNvPr id="159" name="Google Shape;159;g3061f4adb60_1_13"/>
          <p:cNvCxnSpPr/>
          <p:nvPr/>
        </p:nvCxnSpPr>
        <p:spPr>
          <a:xfrm flipH="1" rot="10800000">
            <a:off x="12056103" y="3436653"/>
            <a:ext cx="1672200" cy="1011300"/>
          </a:xfrm>
          <a:prstGeom prst="straightConnector1">
            <a:avLst/>
          </a:prstGeom>
          <a:noFill/>
          <a:ln cap="flat" cmpd="sng" w="76200">
            <a:solidFill>
              <a:srgbClr val="FFFF00"/>
            </a:solidFill>
            <a:prstDash val="solid"/>
            <a:round/>
            <a:headEnd len="med" w="med" type="none"/>
            <a:tailEnd len="med" w="med" type="stealth"/>
          </a:ln>
        </p:spPr>
      </p:cxnSp>
      <p:cxnSp>
        <p:nvCxnSpPr>
          <p:cNvPr id="160" name="Google Shape;160;g3061f4adb60_1_13"/>
          <p:cNvCxnSpPr>
            <a:endCxn id="153" idx="3"/>
          </p:cNvCxnSpPr>
          <p:nvPr/>
        </p:nvCxnSpPr>
        <p:spPr>
          <a:xfrm flipH="1">
            <a:off x="4891925" y="6015475"/>
            <a:ext cx="1685700" cy="699300"/>
          </a:xfrm>
          <a:prstGeom prst="straightConnector1">
            <a:avLst/>
          </a:prstGeom>
          <a:noFill/>
          <a:ln cap="flat" cmpd="sng" w="76200">
            <a:solidFill>
              <a:srgbClr val="FFFF00"/>
            </a:solidFill>
            <a:prstDash val="solid"/>
            <a:round/>
            <a:headEnd len="med" w="med" type="none"/>
            <a:tailEnd len="med" w="med" type="stealth"/>
          </a:ln>
        </p:spPr>
      </p:cxnSp>
      <p:cxnSp>
        <p:nvCxnSpPr>
          <p:cNvPr id="161" name="Google Shape;161;g3061f4adb60_1_13"/>
          <p:cNvCxnSpPr>
            <a:stCxn id="151" idx="2"/>
            <a:endCxn id="162" idx="0"/>
          </p:cNvCxnSpPr>
          <p:nvPr/>
        </p:nvCxnSpPr>
        <p:spPr>
          <a:xfrm>
            <a:off x="9218200" y="2549638"/>
            <a:ext cx="0" cy="4848000"/>
          </a:xfrm>
          <a:prstGeom prst="straightConnector1">
            <a:avLst/>
          </a:prstGeom>
          <a:noFill/>
          <a:ln cap="flat" cmpd="sng" w="76200">
            <a:solidFill>
              <a:srgbClr val="1F497D"/>
            </a:solidFill>
            <a:prstDash val="solid"/>
            <a:round/>
            <a:headEnd len="med" w="med" type="none"/>
            <a:tailEnd len="med" w="med" type="none"/>
          </a:ln>
        </p:spPr>
      </p:cxnSp>
      <p:sp>
        <p:nvSpPr>
          <p:cNvPr id="163" name="Google Shape;163;g3061f4adb60_1_13"/>
          <p:cNvSpPr/>
          <p:nvPr/>
        </p:nvSpPr>
        <p:spPr>
          <a:xfrm>
            <a:off x="7047560" y="6456900"/>
            <a:ext cx="4191000" cy="570925"/>
          </a:xfrm>
          <a:prstGeom prst="flowChartProcess">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Check for traffic density and set the time duration for RYG lights</a:t>
            </a:r>
            <a:endParaRPr b="1" sz="1700"/>
          </a:p>
        </p:txBody>
      </p:sp>
      <p:sp>
        <p:nvSpPr>
          <p:cNvPr id="164" name="Google Shape;164;g3061f4adb60_1_13"/>
          <p:cNvSpPr/>
          <p:nvPr/>
        </p:nvSpPr>
        <p:spPr>
          <a:xfrm>
            <a:off x="6654150" y="5721425"/>
            <a:ext cx="5128125" cy="411000"/>
          </a:xfrm>
          <a:prstGeom prst="flowChartProcess">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Using Pooling Layer for Classification</a:t>
            </a:r>
            <a:endParaRPr b="1" sz="1800"/>
          </a:p>
        </p:txBody>
      </p:sp>
      <p:sp>
        <p:nvSpPr>
          <p:cNvPr id="165" name="Google Shape;165;g3061f4adb60_1_13"/>
          <p:cNvSpPr/>
          <p:nvPr/>
        </p:nvSpPr>
        <p:spPr>
          <a:xfrm>
            <a:off x="6830863" y="4826023"/>
            <a:ext cx="4624350" cy="570925"/>
          </a:xfrm>
          <a:prstGeom prst="flowChartProcess">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Image processing by ReLU (Detect volume of traffic)</a:t>
            </a:r>
            <a:endParaRPr b="1" sz="1700"/>
          </a:p>
        </p:txBody>
      </p:sp>
      <p:sp>
        <p:nvSpPr>
          <p:cNvPr id="166" name="Google Shape;166;g3061f4adb60_1_13"/>
          <p:cNvSpPr/>
          <p:nvPr/>
        </p:nvSpPr>
        <p:spPr>
          <a:xfrm>
            <a:off x="6289050" y="4258450"/>
            <a:ext cx="5708000" cy="288300"/>
          </a:xfrm>
          <a:prstGeom prst="flowChartProcess">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Analyse the image through pixels using CNN</a:t>
            </a:r>
            <a:endParaRPr b="1" sz="1800"/>
          </a:p>
        </p:txBody>
      </p:sp>
      <p:sp>
        <p:nvSpPr>
          <p:cNvPr id="167" name="Google Shape;167;g3061f4adb60_1_13"/>
          <p:cNvSpPr/>
          <p:nvPr/>
        </p:nvSpPr>
        <p:spPr>
          <a:xfrm>
            <a:off x="6524175" y="3074163"/>
            <a:ext cx="5562475" cy="570925"/>
          </a:xfrm>
          <a:prstGeom prst="flowChartProcess">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000000"/>
                </a:solidFill>
              </a:rPr>
              <a:t>Data pre-processing</a:t>
            </a:r>
            <a:endParaRPr sz="1800">
              <a:solidFill>
                <a:srgbClr val="000000"/>
              </a:solidFill>
            </a:endParaRPr>
          </a:p>
          <a:p>
            <a:pPr indent="0" lvl="0" marL="0" rtl="0" algn="ctr">
              <a:spcBef>
                <a:spcPts val="0"/>
              </a:spcBef>
              <a:spcAft>
                <a:spcPts val="0"/>
              </a:spcAft>
              <a:buNone/>
            </a:pPr>
            <a:r>
              <a:rPr lang="en-US" sz="1800">
                <a:solidFill>
                  <a:srgbClr val="000000"/>
                </a:solidFill>
              </a:rPr>
              <a:t>Pandas, NumPy, OpenCV, TensorFlow, PyTorch</a:t>
            </a:r>
            <a:endParaRPr sz="1800">
              <a:latin typeface="Calibri"/>
              <a:ea typeface="Calibri"/>
              <a:cs typeface="Calibri"/>
              <a:sym typeface="Calibri"/>
            </a:endParaRPr>
          </a:p>
        </p:txBody>
      </p:sp>
      <p:sp>
        <p:nvSpPr>
          <p:cNvPr id="162" name="Google Shape;162;g3061f4adb60_1_13"/>
          <p:cNvSpPr/>
          <p:nvPr/>
        </p:nvSpPr>
        <p:spPr>
          <a:xfrm>
            <a:off x="5712313" y="7397550"/>
            <a:ext cx="7011775" cy="989800"/>
          </a:xfrm>
          <a:prstGeom prst="flowChartProcess">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700">
                <a:solidFill>
                  <a:srgbClr val="000000"/>
                </a:solidFill>
              </a:rPr>
              <a:t>Matplotlib, Seaborn, Plotly can help visualize traffic data predictions, and recommendations to aid decision-making.</a:t>
            </a:r>
            <a:endParaRPr b="1" sz="1700"/>
          </a:p>
        </p:txBody>
      </p:sp>
      <p:cxnSp>
        <p:nvCxnSpPr>
          <p:cNvPr id="168" name="Google Shape;168;g3061f4adb60_1_13"/>
          <p:cNvCxnSpPr/>
          <p:nvPr/>
        </p:nvCxnSpPr>
        <p:spPr>
          <a:xfrm flipH="1">
            <a:off x="2603819" y="3994425"/>
            <a:ext cx="2288100" cy="831600"/>
          </a:xfrm>
          <a:prstGeom prst="bentConnector3">
            <a:avLst>
              <a:gd fmla="val 101005"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72" name="Shape 172"/>
        <p:cNvGrpSpPr/>
        <p:nvPr/>
      </p:nvGrpSpPr>
      <p:grpSpPr>
        <a:xfrm>
          <a:off x="0" y="0"/>
          <a:ext cx="0" cy="0"/>
          <a:chOff x="0" y="0"/>
          <a:chExt cx="0" cy="0"/>
        </a:xfrm>
      </p:grpSpPr>
      <p:sp>
        <p:nvSpPr>
          <p:cNvPr id="173" name="Google Shape;173;g3061f4adb60_1_48"/>
          <p:cNvSpPr/>
          <p:nvPr/>
        </p:nvSpPr>
        <p:spPr>
          <a:xfrm>
            <a:off x="13579496" y="0"/>
            <a:ext cx="8996085" cy="8996085"/>
          </a:xfrm>
          <a:custGeom>
            <a:rect b="b" l="l" r="r" t="t"/>
            <a:pathLst>
              <a:path extrusionOk="0" h="8996085" w="8996085">
                <a:moveTo>
                  <a:pt x="0" y="0"/>
                </a:moveTo>
                <a:lnTo>
                  <a:pt x="8996085" y="0"/>
                </a:lnTo>
                <a:lnTo>
                  <a:pt x="8996085" y="8996085"/>
                </a:lnTo>
                <a:lnTo>
                  <a:pt x="0" y="899608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g3061f4adb60_1_48"/>
          <p:cNvSpPr/>
          <p:nvPr/>
        </p:nvSpPr>
        <p:spPr>
          <a:xfrm>
            <a:off x="-2881976" y="-1991669"/>
            <a:ext cx="7242652" cy="7242652"/>
          </a:xfrm>
          <a:custGeom>
            <a:rect b="b" l="l" r="r" t="t"/>
            <a:pathLst>
              <a:path extrusionOk="0" h="7242652" w="7242652">
                <a:moveTo>
                  <a:pt x="0" y="0"/>
                </a:moveTo>
                <a:lnTo>
                  <a:pt x="7242652" y="0"/>
                </a:lnTo>
                <a:lnTo>
                  <a:pt x="7242652" y="7242652"/>
                </a:lnTo>
                <a:lnTo>
                  <a:pt x="0" y="724265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g3061f4adb60_1_48"/>
          <p:cNvSpPr/>
          <p:nvPr/>
        </p:nvSpPr>
        <p:spPr>
          <a:xfrm>
            <a:off x="-1065920" y="7860377"/>
            <a:ext cx="2972074" cy="2957214"/>
          </a:xfrm>
          <a:custGeom>
            <a:rect b="b" l="l" r="r" t="t"/>
            <a:pathLst>
              <a:path extrusionOk="0" h="2957214" w="2972074">
                <a:moveTo>
                  <a:pt x="0" y="0"/>
                </a:moveTo>
                <a:lnTo>
                  <a:pt x="2972074" y="0"/>
                </a:lnTo>
                <a:lnTo>
                  <a:pt x="2972074" y="2957214"/>
                </a:lnTo>
                <a:lnTo>
                  <a:pt x="0" y="295721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g3061f4adb60_1_48"/>
          <p:cNvSpPr/>
          <p:nvPr/>
        </p:nvSpPr>
        <p:spPr>
          <a:xfrm>
            <a:off x="17132873" y="-203773"/>
            <a:ext cx="1889331" cy="3419603"/>
          </a:xfrm>
          <a:custGeom>
            <a:rect b="b" l="l" r="r" t="t"/>
            <a:pathLst>
              <a:path extrusionOk="0" h="3419603" w="1889331">
                <a:moveTo>
                  <a:pt x="0" y="0"/>
                </a:moveTo>
                <a:lnTo>
                  <a:pt x="1889331" y="0"/>
                </a:lnTo>
                <a:lnTo>
                  <a:pt x="1889331" y="3419603"/>
                </a:lnTo>
                <a:lnTo>
                  <a:pt x="0" y="341960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g3061f4adb60_1_48"/>
          <p:cNvSpPr txBox="1"/>
          <p:nvPr/>
        </p:nvSpPr>
        <p:spPr>
          <a:xfrm>
            <a:off x="7506891" y="1498825"/>
            <a:ext cx="3274200" cy="7389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4800">
                <a:solidFill>
                  <a:srgbClr val="FFFFFF"/>
                </a:solidFill>
              </a:rPr>
              <a:t>USP</a:t>
            </a:r>
            <a:endParaRPr sz="4800"/>
          </a:p>
        </p:txBody>
      </p:sp>
      <p:sp>
        <p:nvSpPr>
          <p:cNvPr id="178" name="Google Shape;178;g3061f4adb60_1_48"/>
          <p:cNvSpPr/>
          <p:nvPr/>
        </p:nvSpPr>
        <p:spPr>
          <a:xfrm>
            <a:off x="0" y="0"/>
            <a:ext cx="18288000" cy="1312388"/>
          </a:xfrm>
          <a:custGeom>
            <a:rect b="b" l="l" r="r" t="t"/>
            <a:pathLst>
              <a:path extrusionOk="0" h="1312388" w="18288000">
                <a:moveTo>
                  <a:pt x="0" y="0"/>
                </a:moveTo>
                <a:lnTo>
                  <a:pt x="18288000" y="0"/>
                </a:lnTo>
                <a:lnTo>
                  <a:pt x="18288000" y="1312388"/>
                </a:lnTo>
                <a:lnTo>
                  <a:pt x="0" y="1312388"/>
                </a:lnTo>
                <a:lnTo>
                  <a:pt x="0" y="0"/>
                </a:lnTo>
                <a:close/>
              </a:path>
            </a:pathLst>
          </a:custGeom>
          <a:blipFill rotWithShape="1">
            <a:blip r:embed="rId7">
              <a:alphaModFix/>
            </a:blip>
            <a:stretch>
              <a:fillRect b="-20108" l="0" r="0" t="-1749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g3061f4adb60_1_48"/>
          <p:cNvSpPr/>
          <p:nvPr/>
        </p:nvSpPr>
        <p:spPr>
          <a:xfrm>
            <a:off x="0" y="8958436"/>
            <a:ext cx="18288000" cy="1328564"/>
          </a:xfrm>
          <a:custGeom>
            <a:rect b="b" l="l" r="r" t="t"/>
            <a:pathLst>
              <a:path extrusionOk="0" h="1328564" w="18288000">
                <a:moveTo>
                  <a:pt x="0" y="0"/>
                </a:moveTo>
                <a:lnTo>
                  <a:pt x="18288000" y="0"/>
                </a:lnTo>
                <a:lnTo>
                  <a:pt x="18288000" y="1328564"/>
                </a:lnTo>
                <a:lnTo>
                  <a:pt x="0" y="1328564"/>
                </a:lnTo>
                <a:lnTo>
                  <a:pt x="0" y="0"/>
                </a:lnTo>
                <a:close/>
              </a:path>
            </a:pathLst>
          </a:custGeom>
          <a:blipFill rotWithShape="1">
            <a:blip r:embed="rId8">
              <a:alphaModFix/>
            </a:blip>
            <a:stretch>
              <a:fillRect b="-19209" l="0" r="0" t="-1728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g3061f4adb60_1_48"/>
          <p:cNvSpPr txBox="1"/>
          <p:nvPr/>
        </p:nvSpPr>
        <p:spPr>
          <a:xfrm>
            <a:off x="656100" y="2715000"/>
            <a:ext cx="16975800" cy="5134800"/>
          </a:xfrm>
          <a:prstGeom prst="rect">
            <a:avLst/>
          </a:prstGeom>
          <a:noFill/>
          <a:ln>
            <a:noFill/>
          </a:ln>
        </p:spPr>
        <p:txBody>
          <a:bodyPr anchorCtr="0" anchor="t" bIns="91425" lIns="91425" spcFirstLastPara="1" rIns="91425" wrap="square" tIns="91425">
            <a:spAutoFit/>
          </a:bodyPr>
          <a:lstStyle/>
          <a:p>
            <a:pPr indent="-431800" lvl="0" marL="457200" rtl="0" algn="l">
              <a:lnSpc>
                <a:spcPct val="115000"/>
              </a:lnSpc>
              <a:spcBef>
                <a:spcPts val="0"/>
              </a:spcBef>
              <a:spcAft>
                <a:spcPts val="0"/>
              </a:spcAft>
              <a:buClr>
                <a:schemeClr val="lt1"/>
              </a:buClr>
              <a:buSzPts val="3200"/>
              <a:buAutoNum type="arabicPeriod"/>
            </a:pPr>
            <a:r>
              <a:rPr b="1" lang="en-US" sz="3200">
                <a:solidFill>
                  <a:schemeClr val="lt1"/>
                </a:solidFill>
              </a:rPr>
              <a:t>Saves Time and Money (Fuel + maintenance cost)  </a:t>
            </a:r>
            <a:endParaRPr b="1" sz="3200">
              <a:solidFill>
                <a:schemeClr val="lt1"/>
              </a:solidFill>
            </a:endParaRPr>
          </a:p>
          <a:p>
            <a:pPr indent="-431800" lvl="0" marL="457200" rtl="0" algn="l">
              <a:lnSpc>
                <a:spcPct val="115000"/>
              </a:lnSpc>
              <a:spcBef>
                <a:spcPts val="0"/>
              </a:spcBef>
              <a:spcAft>
                <a:spcPts val="0"/>
              </a:spcAft>
              <a:buClr>
                <a:schemeClr val="lt1"/>
              </a:buClr>
              <a:buSzPts val="3200"/>
              <a:buAutoNum type="arabicPeriod"/>
            </a:pPr>
            <a:r>
              <a:rPr b="1" lang="en-US" sz="3200">
                <a:solidFill>
                  <a:schemeClr val="lt1"/>
                </a:solidFill>
              </a:rPr>
              <a:t>Reduction in number of accidents </a:t>
            </a:r>
            <a:endParaRPr b="1" sz="3200">
              <a:solidFill>
                <a:schemeClr val="lt1"/>
              </a:solidFill>
            </a:endParaRPr>
          </a:p>
          <a:p>
            <a:pPr indent="-431800" lvl="0" marL="457200" rtl="0" algn="l">
              <a:lnSpc>
                <a:spcPct val="115000"/>
              </a:lnSpc>
              <a:spcBef>
                <a:spcPts val="0"/>
              </a:spcBef>
              <a:spcAft>
                <a:spcPts val="0"/>
              </a:spcAft>
              <a:buClr>
                <a:schemeClr val="lt1"/>
              </a:buClr>
              <a:buSzPts val="3200"/>
              <a:buAutoNum type="arabicPeriod"/>
            </a:pPr>
            <a:r>
              <a:rPr b="1" lang="en-US" sz="3200">
                <a:solidFill>
                  <a:schemeClr val="lt1"/>
                </a:solidFill>
              </a:rPr>
              <a:t>Enables control of high traffic flow points [4]</a:t>
            </a:r>
            <a:endParaRPr b="1" sz="3200">
              <a:solidFill>
                <a:schemeClr val="lt1"/>
              </a:solidFill>
            </a:endParaRPr>
          </a:p>
          <a:p>
            <a:pPr indent="-431800" lvl="0" marL="457200" rtl="0" algn="l">
              <a:lnSpc>
                <a:spcPct val="115000"/>
              </a:lnSpc>
              <a:spcBef>
                <a:spcPts val="0"/>
              </a:spcBef>
              <a:spcAft>
                <a:spcPts val="0"/>
              </a:spcAft>
              <a:buClr>
                <a:schemeClr val="lt1"/>
              </a:buClr>
              <a:buSzPts val="3200"/>
              <a:buAutoNum type="arabicPeriod"/>
            </a:pPr>
            <a:r>
              <a:rPr b="1" lang="en-US" sz="3200">
                <a:solidFill>
                  <a:schemeClr val="lt1"/>
                </a:solidFill>
              </a:rPr>
              <a:t>Increases precision of measuring traffic density [4]</a:t>
            </a:r>
            <a:endParaRPr b="1" sz="3200">
              <a:solidFill>
                <a:schemeClr val="lt1"/>
              </a:solidFill>
            </a:endParaRPr>
          </a:p>
          <a:p>
            <a:pPr indent="-431800" lvl="0" marL="457200" rtl="0" algn="l">
              <a:lnSpc>
                <a:spcPct val="115000"/>
              </a:lnSpc>
              <a:spcBef>
                <a:spcPts val="0"/>
              </a:spcBef>
              <a:spcAft>
                <a:spcPts val="0"/>
              </a:spcAft>
              <a:buClr>
                <a:schemeClr val="lt1"/>
              </a:buClr>
              <a:buSzPts val="3200"/>
              <a:buAutoNum type="arabicPeriod"/>
            </a:pPr>
            <a:r>
              <a:rPr b="1" lang="en-US" sz="3200">
                <a:solidFill>
                  <a:schemeClr val="lt1"/>
                </a:solidFill>
              </a:rPr>
              <a:t>Increases Fuel Efficiency (Reduce fuel consumption)</a:t>
            </a:r>
            <a:endParaRPr b="1" sz="3200">
              <a:solidFill>
                <a:schemeClr val="lt1"/>
              </a:solidFill>
            </a:endParaRPr>
          </a:p>
          <a:p>
            <a:pPr indent="-431800" lvl="0" marL="457200" rtl="0" algn="l">
              <a:lnSpc>
                <a:spcPct val="115000"/>
              </a:lnSpc>
              <a:spcBef>
                <a:spcPts val="0"/>
              </a:spcBef>
              <a:spcAft>
                <a:spcPts val="0"/>
              </a:spcAft>
              <a:buClr>
                <a:schemeClr val="lt1"/>
              </a:buClr>
              <a:buSzPts val="3200"/>
              <a:buAutoNum type="arabicPeriod"/>
            </a:pPr>
            <a:r>
              <a:rPr b="1" lang="en-US" sz="3200">
                <a:solidFill>
                  <a:schemeClr val="lt1"/>
                </a:solidFill>
              </a:rPr>
              <a:t>Protect the environment from the hazardous impacts of pollution (reduced carbon footprint)</a:t>
            </a:r>
            <a:endParaRPr b="1" sz="3200">
              <a:solidFill>
                <a:schemeClr val="lt1"/>
              </a:solidFill>
            </a:endParaRPr>
          </a:p>
          <a:p>
            <a:pPr indent="-431800" lvl="0" marL="457200" rtl="0" algn="just">
              <a:spcBef>
                <a:spcPts val="0"/>
              </a:spcBef>
              <a:spcAft>
                <a:spcPts val="0"/>
              </a:spcAft>
              <a:buClr>
                <a:schemeClr val="lt1"/>
              </a:buClr>
              <a:buSzPts val="3200"/>
              <a:buAutoNum type="arabicPeriod"/>
            </a:pPr>
            <a:r>
              <a:rPr b="1" lang="en-US" sz="3200">
                <a:solidFill>
                  <a:schemeClr val="lt1"/>
                </a:solidFill>
              </a:rPr>
              <a:t>It would prove effective for emergency services (like ambulance &amp; fire brigades) , logistics and for all the road services that require urgency and swiftness </a:t>
            </a:r>
            <a:endParaRPr b="1" sz="3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84" name="Shape 184"/>
        <p:cNvGrpSpPr/>
        <p:nvPr/>
      </p:nvGrpSpPr>
      <p:grpSpPr>
        <a:xfrm>
          <a:off x="0" y="0"/>
          <a:ext cx="0" cy="0"/>
          <a:chOff x="0" y="0"/>
          <a:chExt cx="0" cy="0"/>
        </a:xfrm>
      </p:grpSpPr>
      <p:sp>
        <p:nvSpPr>
          <p:cNvPr id="185" name="Google Shape;185;p6"/>
          <p:cNvSpPr/>
          <p:nvPr/>
        </p:nvSpPr>
        <p:spPr>
          <a:xfrm>
            <a:off x="11487719" y="-2942560"/>
            <a:ext cx="8996085" cy="8996085"/>
          </a:xfrm>
          <a:custGeom>
            <a:rect b="b" l="l" r="r" t="t"/>
            <a:pathLst>
              <a:path extrusionOk="0" h="8996085" w="8996085">
                <a:moveTo>
                  <a:pt x="0" y="0"/>
                </a:moveTo>
                <a:lnTo>
                  <a:pt x="8996085" y="0"/>
                </a:lnTo>
                <a:lnTo>
                  <a:pt x="8996085" y="8996085"/>
                </a:lnTo>
                <a:lnTo>
                  <a:pt x="0" y="899608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6"/>
          <p:cNvSpPr/>
          <p:nvPr/>
        </p:nvSpPr>
        <p:spPr>
          <a:xfrm>
            <a:off x="-2714326" y="6543974"/>
            <a:ext cx="5428652" cy="5428652"/>
          </a:xfrm>
          <a:custGeom>
            <a:rect b="b" l="l" r="r" t="t"/>
            <a:pathLst>
              <a:path extrusionOk="0" h="5428652" w="5428652">
                <a:moveTo>
                  <a:pt x="0" y="0"/>
                </a:moveTo>
                <a:lnTo>
                  <a:pt x="5428652" y="0"/>
                </a:lnTo>
                <a:lnTo>
                  <a:pt x="5428652" y="5428652"/>
                </a:lnTo>
                <a:lnTo>
                  <a:pt x="0" y="542865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6"/>
          <p:cNvSpPr/>
          <p:nvPr/>
        </p:nvSpPr>
        <p:spPr>
          <a:xfrm>
            <a:off x="1028700" y="3342394"/>
            <a:ext cx="4290507" cy="4970298"/>
          </a:xfrm>
          <a:custGeom>
            <a:rect b="b" l="l" r="r" t="t"/>
            <a:pathLst>
              <a:path extrusionOk="0"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588"/>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alibri"/>
                <a:ea typeface="Calibri"/>
                <a:cs typeface="Calibri"/>
                <a:sym typeface="Calibri"/>
              </a:rPr>
              <a:t>DATA PROCESSING &amp; MONITORING</a:t>
            </a:r>
            <a:endParaRPr b="1" sz="2500">
              <a:solidFill>
                <a:schemeClr val="lt1"/>
              </a:solidFill>
            </a:endParaRPr>
          </a:p>
          <a:p>
            <a:pPr indent="-387350" lvl="0" marL="457200" rtl="0" algn="l">
              <a:lnSpc>
                <a:spcPct val="115000"/>
              </a:lnSpc>
              <a:spcBef>
                <a:spcPts val="1200"/>
              </a:spcBef>
              <a:spcAft>
                <a:spcPts val="0"/>
              </a:spcAft>
              <a:buClr>
                <a:schemeClr val="lt1"/>
              </a:buClr>
              <a:buSzPts val="2500"/>
              <a:buChar char="●"/>
            </a:pPr>
            <a:r>
              <a:rPr b="1" lang="en-US" sz="2500">
                <a:solidFill>
                  <a:schemeClr val="lt1"/>
                </a:solidFill>
              </a:rPr>
              <a:t>Apache Spark</a:t>
            </a:r>
            <a:endParaRPr b="1" sz="2500">
              <a:solidFill>
                <a:schemeClr val="lt1"/>
              </a:solidFill>
            </a:endParaRPr>
          </a:p>
          <a:p>
            <a:pPr indent="-387350" lvl="0" marL="457200" rtl="0" algn="l">
              <a:lnSpc>
                <a:spcPct val="115000"/>
              </a:lnSpc>
              <a:spcBef>
                <a:spcPts val="0"/>
              </a:spcBef>
              <a:spcAft>
                <a:spcPts val="0"/>
              </a:spcAft>
              <a:buClr>
                <a:schemeClr val="lt1"/>
              </a:buClr>
              <a:buSzPts val="2500"/>
              <a:buChar char="●"/>
            </a:pPr>
            <a:r>
              <a:rPr b="1" lang="en-US" sz="2500">
                <a:solidFill>
                  <a:schemeClr val="lt1"/>
                </a:solidFill>
              </a:rPr>
              <a:t>Apache Kafka</a:t>
            </a:r>
            <a:endParaRPr b="1" sz="2500">
              <a:solidFill>
                <a:schemeClr val="lt1"/>
              </a:solidFill>
            </a:endParaRPr>
          </a:p>
          <a:p>
            <a:pPr indent="0" lvl="0" marL="0" rtl="0" algn="l">
              <a:lnSpc>
                <a:spcPct val="115000"/>
              </a:lnSpc>
              <a:spcBef>
                <a:spcPts val="1200"/>
              </a:spcBef>
              <a:spcAft>
                <a:spcPts val="0"/>
              </a:spcAft>
              <a:buNone/>
            </a:pPr>
            <a:r>
              <a:rPr b="1" lang="en-US" sz="2500">
                <a:solidFill>
                  <a:schemeClr val="lt1"/>
                </a:solidFill>
              </a:rPr>
              <a:t> (Real time data ingestion)</a:t>
            </a:r>
            <a:endParaRPr b="1" sz="2500">
              <a:solidFill>
                <a:schemeClr val="lt1"/>
              </a:solidFill>
            </a:endParaRPr>
          </a:p>
          <a:p>
            <a:pPr indent="-387350" lvl="0" marL="457200" rtl="0" algn="l">
              <a:lnSpc>
                <a:spcPct val="115000"/>
              </a:lnSpc>
              <a:spcBef>
                <a:spcPts val="1200"/>
              </a:spcBef>
              <a:spcAft>
                <a:spcPts val="0"/>
              </a:spcAft>
              <a:buClr>
                <a:schemeClr val="lt1"/>
              </a:buClr>
              <a:buSzPts val="2500"/>
              <a:buChar char="●"/>
            </a:pPr>
            <a:r>
              <a:rPr b="1" lang="en-US" sz="2500">
                <a:solidFill>
                  <a:schemeClr val="lt1"/>
                </a:solidFill>
              </a:rPr>
              <a:t>Grafana</a:t>
            </a:r>
            <a:endParaRPr b="1" sz="2500">
              <a:solidFill>
                <a:schemeClr val="lt1"/>
              </a:solidFill>
            </a:endParaRPr>
          </a:p>
          <a:p>
            <a:pPr indent="-387350" lvl="0" marL="457200" rtl="0" algn="l">
              <a:lnSpc>
                <a:spcPct val="115000"/>
              </a:lnSpc>
              <a:spcBef>
                <a:spcPts val="0"/>
              </a:spcBef>
              <a:spcAft>
                <a:spcPts val="0"/>
              </a:spcAft>
              <a:buClr>
                <a:schemeClr val="lt1"/>
              </a:buClr>
              <a:buSzPts val="2500"/>
              <a:buChar char="●"/>
            </a:pPr>
            <a:r>
              <a:rPr b="1" lang="en-US" sz="2500">
                <a:solidFill>
                  <a:schemeClr val="lt1"/>
                </a:solidFill>
              </a:rPr>
              <a:t>Prometheus </a:t>
            </a:r>
            <a:endParaRPr b="1" sz="2500">
              <a:solidFill>
                <a:schemeClr val="lt1"/>
              </a:solidFill>
            </a:endParaRPr>
          </a:p>
          <a:p>
            <a:pPr indent="0" lvl="0" marL="0" rtl="0" algn="l">
              <a:lnSpc>
                <a:spcPct val="115000"/>
              </a:lnSpc>
              <a:spcBef>
                <a:spcPts val="1200"/>
              </a:spcBef>
              <a:spcAft>
                <a:spcPts val="1200"/>
              </a:spcAft>
              <a:buNone/>
            </a:pPr>
            <a:r>
              <a:rPr b="1" lang="en-US" sz="2500">
                <a:solidFill>
                  <a:schemeClr val="lt1"/>
                </a:solidFill>
              </a:rPr>
              <a:t>(system health and performance monitoring)</a:t>
            </a:r>
            <a:endParaRPr b="1" sz="2500">
              <a:solidFill>
                <a:schemeClr val="lt1"/>
              </a:solidFill>
            </a:endParaRPr>
          </a:p>
        </p:txBody>
      </p:sp>
      <p:cxnSp>
        <p:nvCxnSpPr>
          <p:cNvPr id="188" name="Google Shape;188;p6"/>
          <p:cNvCxnSpPr/>
          <p:nvPr/>
        </p:nvCxnSpPr>
        <p:spPr>
          <a:xfrm rot="-5400000">
            <a:off x="3930071" y="5631302"/>
            <a:ext cx="3774193" cy="0"/>
          </a:xfrm>
          <a:prstGeom prst="straightConnector1">
            <a:avLst/>
          </a:prstGeom>
          <a:noFill/>
          <a:ln cap="flat" cmpd="sng" w="19050">
            <a:solidFill>
              <a:srgbClr val="FFFFFF"/>
            </a:solidFill>
            <a:prstDash val="solid"/>
            <a:round/>
            <a:headEnd len="sm" w="sm" type="none"/>
            <a:tailEnd len="sm" w="sm" type="none"/>
          </a:ln>
        </p:spPr>
      </p:cxnSp>
      <p:sp>
        <p:nvSpPr>
          <p:cNvPr id="189" name="Google Shape;189;p6"/>
          <p:cNvSpPr/>
          <p:nvPr/>
        </p:nvSpPr>
        <p:spPr>
          <a:xfrm>
            <a:off x="6225828" y="3342394"/>
            <a:ext cx="4290507" cy="4970298"/>
          </a:xfrm>
          <a:custGeom>
            <a:rect b="b" l="l" r="r" t="t"/>
            <a:pathLst>
              <a:path extrusionOk="0"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588"/>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alibri"/>
                <a:ea typeface="Calibri"/>
                <a:cs typeface="Calibri"/>
                <a:sym typeface="Calibri"/>
              </a:rPr>
              <a:t>AI &amp; ML</a:t>
            </a:r>
            <a:endParaRPr b="1" sz="3000">
              <a:solidFill>
                <a:schemeClr val="lt1"/>
              </a:solidFill>
              <a:latin typeface="Calibri"/>
              <a:ea typeface="Calibri"/>
              <a:cs typeface="Calibri"/>
              <a:sym typeface="Calibri"/>
            </a:endParaRPr>
          </a:p>
          <a:p>
            <a:pPr indent="-387350" lvl="0" marL="457200" rtl="0" algn="l">
              <a:lnSpc>
                <a:spcPct val="115000"/>
              </a:lnSpc>
              <a:spcBef>
                <a:spcPts val="1200"/>
              </a:spcBef>
              <a:spcAft>
                <a:spcPts val="0"/>
              </a:spcAft>
              <a:buClr>
                <a:schemeClr val="lt1"/>
              </a:buClr>
              <a:buSzPts val="2500"/>
              <a:buChar char="●"/>
            </a:pPr>
            <a:r>
              <a:rPr b="1" lang="en-US" sz="2500">
                <a:solidFill>
                  <a:schemeClr val="lt1"/>
                </a:solidFill>
              </a:rPr>
              <a:t>TensorFlow, PyTorch for deep learning models.</a:t>
            </a:r>
            <a:endParaRPr b="1" sz="2500">
              <a:solidFill>
                <a:schemeClr val="lt1"/>
              </a:solidFill>
            </a:endParaRPr>
          </a:p>
          <a:p>
            <a:pPr indent="-387350" lvl="0" marL="457200" marR="0" rtl="0" algn="l">
              <a:lnSpc>
                <a:spcPct val="115000"/>
              </a:lnSpc>
              <a:spcBef>
                <a:spcPts val="0"/>
              </a:spcBef>
              <a:spcAft>
                <a:spcPts val="0"/>
              </a:spcAft>
              <a:buClr>
                <a:schemeClr val="lt1"/>
              </a:buClr>
              <a:buSzPts val="2500"/>
              <a:buChar char="●"/>
            </a:pPr>
            <a:r>
              <a:rPr b="1" lang="en-US" sz="2500">
                <a:solidFill>
                  <a:schemeClr val="lt1"/>
                </a:solidFill>
              </a:rPr>
              <a:t>Scikit-learn: For traditional machine learning models.</a:t>
            </a:r>
            <a:endParaRPr b="1" sz="2500">
              <a:solidFill>
                <a:schemeClr val="lt1"/>
              </a:solidFill>
            </a:endParaRPr>
          </a:p>
          <a:p>
            <a:pPr indent="-387350" lvl="0" marL="457200" rtl="0" algn="l">
              <a:lnSpc>
                <a:spcPct val="100000"/>
              </a:lnSpc>
              <a:spcBef>
                <a:spcPts val="0"/>
              </a:spcBef>
              <a:spcAft>
                <a:spcPts val="0"/>
              </a:spcAft>
              <a:buClr>
                <a:schemeClr val="lt1"/>
              </a:buClr>
              <a:buSzPts val="2500"/>
              <a:buChar char="●"/>
            </a:pPr>
            <a:r>
              <a:rPr b="1" lang="en-US" sz="2500">
                <a:solidFill>
                  <a:schemeClr val="lt1"/>
                </a:solidFill>
              </a:rPr>
              <a:t>OpenCV </a:t>
            </a:r>
            <a:endParaRPr b="1" sz="2500">
              <a:solidFill>
                <a:schemeClr val="lt1"/>
              </a:solidFill>
            </a:endParaRPr>
          </a:p>
          <a:p>
            <a:pPr indent="0" lvl="0" marL="0" rtl="0" algn="l">
              <a:lnSpc>
                <a:spcPct val="100000"/>
              </a:lnSpc>
              <a:spcBef>
                <a:spcPts val="1200"/>
              </a:spcBef>
              <a:spcAft>
                <a:spcPts val="0"/>
              </a:spcAft>
              <a:buNone/>
            </a:pPr>
            <a:r>
              <a:rPr b="1" lang="en-US" sz="2500">
                <a:solidFill>
                  <a:schemeClr val="lt1"/>
                </a:solidFill>
              </a:rPr>
              <a:t>(video processing)</a:t>
            </a:r>
            <a:endParaRPr b="1" sz="2500">
              <a:solidFill>
                <a:schemeClr val="lt1"/>
              </a:solidFill>
            </a:endParaRPr>
          </a:p>
          <a:p>
            <a:pPr indent="-387350" lvl="0" marL="457200" rtl="0" algn="l">
              <a:lnSpc>
                <a:spcPct val="100000"/>
              </a:lnSpc>
              <a:spcBef>
                <a:spcPts val="1200"/>
              </a:spcBef>
              <a:spcAft>
                <a:spcPts val="0"/>
              </a:spcAft>
              <a:buClr>
                <a:schemeClr val="lt1"/>
              </a:buClr>
              <a:buSzPts val="2500"/>
              <a:buChar char="●"/>
            </a:pPr>
            <a:r>
              <a:rPr b="1" lang="en-US" sz="2500">
                <a:solidFill>
                  <a:schemeClr val="lt1"/>
                </a:solidFill>
              </a:rPr>
              <a:t>GeoPandas </a:t>
            </a:r>
            <a:endParaRPr b="1" sz="2500">
              <a:solidFill>
                <a:schemeClr val="lt1"/>
              </a:solidFill>
            </a:endParaRPr>
          </a:p>
          <a:p>
            <a:pPr indent="0" lvl="0" marL="0" rtl="0" algn="l">
              <a:lnSpc>
                <a:spcPct val="100000"/>
              </a:lnSpc>
              <a:spcBef>
                <a:spcPts val="1200"/>
              </a:spcBef>
              <a:spcAft>
                <a:spcPts val="1200"/>
              </a:spcAft>
              <a:buNone/>
            </a:pPr>
            <a:r>
              <a:rPr b="1" lang="en-US" sz="2500">
                <a:solidFill>
                  <a:schemeClr val="lt1"/>
                </a:solidFill>
              </a:rPr>
              <a:t>( mapping traffic patterns)</a:t>
            </a:r>
            <a:endParaRPr b="1" sz="2500">
              <a:solidFill>
                <a:schemeClr val="lt1"/>
              </a:solidFill>
            </a:endParaRPr>
          </a:p>
        </p:txBody>
      </p:sp>
      <p:cxnSp>
        <p:nvCxnSpPr>
          <p:cNvPr id="190" name="Google Shape;190;p6"/>
          <p:cNvCxnSpPr/>
          <p:nvPr/>
        </p:nvCxnSpPr>
        <p:spPr>
          <a:xfrm rot="-5400000">
            <a:off x="9191962" y="5631302"/>
            <a:ext cx="3774193" cy="0"/>
          </a:xfrm>
          <a:prstGeom prst="straightConnector1">
            <a:avLst/>
          </a:prstGeom>
          <a:noFill/>
          <a:ln cap="flat" cmpd="sng" w="19050">
            <a:solidFill>
              <a:srgbClr val="FFFFFF"/>
            </a:solidFill>
            <a:prstDash val="solid"/>
            <a:round/>
            <a:headEnd len="sm" w="sm" type="none"/>
            <a:tailEnd len="sm" w="sm" type="none"/>
          </a:ln>
        </p:spPr>
      </p:cxnSp>
      <p:sp>
        <p:nvSpPr>
          <p:cNvPr id="191" name="Google Shape;191;p6"/>
          <p:cNvSpPr/>
          <p:nvPr/>
        </p:nvSpPr>
        <p:spPr>
          <a:xfrm>
            <a:off x="14925882" y="6874980"/>
            <a:ext cx="6095177" cy="6095177"/>
          </a:xfrm>
          <a:custGeom>
            <a:rect b="b" l="l" r="r" t="t"/>
            <a:pathLst>
              <a:path extrusionOk="0" h="6095177" w="6095177">
                <a:moveTo>
                  <a:pt x="0" y="0"/>
                </a:moveTo>
                <a:lnTo>
                  <a:pt x="6095177" y="0"/>
                </a:lnTo>
                <a:lnTo>
                  <a:pt x="6095177" y="6095177"/>
                </a:lnTo>
                <a:lnTo>
                  <a:pt x="0" y="609517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6"/>
          <p:cNvSpPr/>
          <p:nvPr/>
        </p:nvSpPr>
        <p:spPr>
          <a:xfrm>
            <a:off x="11487719" y="3342394"/>
            <a:ext cx="4290507" cy="4970298"/>
          </a:xfrm>
          <a:custGeom>
            <a:rect b="b" l="l" r="r" t="t"/>
            <a:pathLst>
              <a:path extrusionOk="0"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588"/>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alibri"/>
                <a:ea typeface="Calibri"/>
                <a:cs typeface="Calibri"/>
                <a:sym typeface="Calibri"/>
              </a:rPr>
              <a:t>IOT &amp; SENSORS</a:t>
            </a:r>
            <a:endParaRPr b="1" sz="3000">
              <a:solidFill>
                <a:schemeClr val="lt1"/>
              </a:solidFill>
              <a:latin typeface="Calibri"/>
              <a:ea typeface="Calibri"/>
              <a:cs typeface="Calibri"/>
              <a:sym typeface="Calibri"/>
            </a:endParaRPr>
          </a:p>
          <a:p>
            <a:pPr indent="-387350" lvl="0" marL="457200" rtl="0" algn="l">
              <a:lnSpc>
                <a:spcPct val="115000"/>
              </a:lnSpc>
              <a:spcBef>
                <a:spcPts val="1200"/>
              </a:spcBef>
              <a:spcAft>
                <a:spcPts val="0"/>
              </a:spcAft>
              <a:buClr>
                <a:schemeClr val="lt1"/>
              </a:buClr>
              <a:buSzPts val="2500"/>
              <a:buChar char="●"/>
            </a:pPr>
            <a:r>
              <a:rPr b="1" lang="en-US" sz="2500">
                <a:solidFill>
                  <a:schemeClr val="lt1"/>
                </a:solidFill>
              </a:rPr>
              <a:t>Raspberry Pi or Arduino</a:t>
            </a:r>
            <a:endParaRPr b="1" sz="2500">
              <a:solidFill>
                <a:schemeClr val="lt1"/>
              </a:solidFill>
            </a:endParaRPr>
          </a:p>
          <a:p>
            <a:pPr indent="-387350" lvl="0" marL="457200" rtl="0" algn="l">
              <a:lnSpc>
                <a:spcPct val="115000"/>
              </a:lnSpc>
              <a:spcBef>
                <a:spcPts val="0"/>
              </a:spcBef>
              <a:spcAft>
                <a:spcPts val="0"/>
              </a:spcAft>
              <a:buClr>
                <a:schemeClr val="lt1"/>
              </a:buClr>
              <a:buSzPts val="2500"/>
              <a:buChar char="●"/>
            </a:pPr>
            <a:r>
              <a:rPr b="1" lang="en-US" sz="2500">
                <a:solidFill>
                  <a:schemeClr val="lt1"/>
                </a:solidFill>
              </a:rPr>
              <a:t>Ultrasonic Sensors (for distance measurement), Camera Systems (object recognition) Environmental Sensors (to check AQI, weather conditions  &amp; change the wait time accordingly)</a:t>
            </a:r>
            <a:endParaRPr b="1" sz="2500">
              <a:solidFill>
                <a:schemeClr val="lt1"/>
              </a:solidFill>
            </a:endParaRPr>
          </a:p>
        </p:txBody>
      </p:sp>
      <p:sp>
        <p:nvSpPr>
          <p:cNvPr id="193" name="Google Shape;193;p6"/>
          <p:cNvSpPr/>
          <p:nvPr/>
        </p:nvSpPr>
        <p:spPr>
          <a:xfrm rot="-320654">
            <a:off x="15023685" y="2224"/>
            <a:ext cx="4471230" cy="2308815"/>
          </a:xfrm>
          <a:custGeom>
            <a:rect b="b" l="l" r="r" t="t"/>
            <a:pathLst>
              <a:path extrusionOk="0" h="2308815" w="4471230">
                <a:moveTo>
                  <a:pt x="0" y="0"/>
                </a:moveTo>
                <a:lnTo>
                  <a:pt x="4471230" y="0"/>
                </a:lnTo>
                <a:lnTo>
                  <a:pt x="4471230" y="2308815"/>
                </a:lnTo>
                <a:lnTo>
                  <a:pt x="0" y="2308815"/>
                </a:lnTo>
                <a:lnTo>
                  <a:pt x="0" y="0"/>
                </a:lnTo>
                <a:close/>
              </a:path>
            </a:pathLst>
          </a:custGeom>
          <a:blipFill rotWithShape="1">
            <a:blip r:embed="rId5">
              <a:alphaModFix/>
            </a:blip>
            <a:stretch>
              <a:fillRect b="0" l="0" r="-565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6"/>
          <p:cNvSpPr/>
          <p:nvPr/>
        </p:nvSpPr>
        <p:spPr>
          <a:xfrm rot="4661459">
            <a:off x="-860948" y="8286627"/>
            <a:ext cx="2778658" cy="2285446"/>
          </a:xfrm>
          <a:custGeom>
            <a:rect b="b" l="l" r="r" t="t"/>
            <a:pathLst>
              <a:path extrusionOk="0" h="2285446" w="2778658">
                <a:moveTo>
                  <a:pt x="0" y="0"/>
                </a:moveTo>
                <a:lnTo>
                  <a:pt x="2778658" y="0"/>
                </a:lnTo>
                <a:lnTo>
                  <a:pt x="2778658" y="2285447"/>
                </a:lnTo>
                <a:lnTo>
                  <a:pt x="0" y="228544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6"/>
          <p:cNvSpPr/>
          <p:nvPr/>
        </p:nvSpPr>
        <p:spPr>
          <a:xfrm>
            <a:off x="15778223" y="6543974"/>
            <a:ext cx="7210834" cy="5994006"/>
          </a:xfrm>
          <a:custGeom>
            <a:rect b="b" l="l" r="r" t="t"/>
            <a:pathLst>
              <a:path extrusionOk="0" h="5994006" w="7210834">
                <a:moveTo>
                  <a:pt x="0" y="0"/>
                </a:moveTo>
                <a:lnTo>
                  <a:pt x="7210834" y="0"/>
                </a:lnTo>
                <a:lnTo>
                  <a:pt x="7210834" y="5994006"/>
                </a:lnTo>
                <a:lnTo>
                  <a:pt x="0" y="599400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6"/>
          <p:cNvSpPr txBox="1"/>
          <p:nvPr/>
        </p:nvSpPr>
        <p:spPr>
          <a:xfrm>
            <a:off x="5704950" y="1407650"/>
            <a:ext cx="6878100" cy="1502700"/>
          </a:xfrm>
          <a:prstGeom prst="rect">
            <a:avLst/>
          </a:prstGeom>
          <a:noFill/>
          <a:ln>
            <a:noFill/>
          </a:ln>
        </p:spPr>
        <p:txBody>
          <a:bodyPr anchorCtr="0" anchor="t" bIns="0" lIns="0" spcFirstLastPara="1" rIns="0" wrap="square" tIns="0">
            <a:spAutoFit/>
          </a:bodyPr>
          <a:lstStyle/>
          <a:p>
            <a:pPr indent="0" lvl="0" marL="0" marR="0" rtl="0" algn="l">
              <a:lnSpc>
                <a:spcPct val="140002"/>
              </a:lnSpc>
              <a:spcBef>
                <a:spcPts val="0"/>
              </a:spcBef>
              <a:spcAft>
                <a:spcPts val="0"/>
              </a:spcAft>
              <a:buNone/>
            </a:pPr>
            <a:r>
              <a:rPr b="1" lang="en-US" sz="9762">
                <a:solidFill>
                  <a:srgbClr val="FFFFFF"/>
                </a:solidFill>
              </a:rPr>
              <a:t>Tech Stack</a:t>
            </a:r>
            <a:endParaRPr/>
          </a:p>
        </p:txBody>
      </p:sp>
      <p:sp>
        <p:nvSpPr>
          <p:cNvPr id="197" name="Google Shape;197;p6"/>
          <p:cNvSpPr/>
          <p:nvPr/>
        </p:nvSpPr>
        <p:spPr>
          <a:xfrm>
            <a:off x="0" y="0"/>
            <a:ext cx="18288000" cy="1312388"/>
          </a:xfrm>
          <a:custGeom>
            <a:rect b="b" l="l" r="r" t="t"/>
            <a:pathLst>
              <a:path extrusionOk="0" h="1312388" w="18288000">
                <a:moveTo>
                  <a:pt x="0" y="0"/>
                </a:moveTo>
                <a:lnTo>
                  <a:pt x="18288000" y="0"/>
                </a:lnTo>
                <a:lnTo>
                  <a:pt x="18288000" y="1312388"/>
                </a:lnTo>
                <a:lnTo>
                  <a:pt x="0" y="1312388"/>
                </a:lnTo>
                <a:lnTo>
                  <a:pt x="0" y="0"/>
                </a:lnTo>
                <a:close/>
              </a:path>
            </a:pathLst>
          </a:custGeom>
          <a:blipFill rotWithShape="1">
            <a:blip r:embed="rId8">
              <a:alphaModFix/>
            </a:blip>
            <a:stretch>
              <a:fillRect b="-20101" l="0" r="0" t="-175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6"/>
          <p:cNvSpPr/>
          <p:nvPr/>
        </p:nvSpPr>
        <p:spPr>
          <a:xfrm>
            <a:off x="0" y="8958436"/>
            <a:ext cx="18288000" cy="1328564"/>
          </a:xfrm>
          <a:custGeom>
            <a:rect b="b" l="l" r="r" t="t"/>
            <a:pathLst>
              <a:path extrusionOk="0" h="1328564" w="18288000">
                <a:moveTo>
                  <a:pt x="0" y="0"/>
                </a:moveTo>
                <a:lnTo>
                  <a:pt x="18288000" y="0"/>
                </a:lnTo>
                <a:lnTo>
                  <a:pt x="18288000" y="1328564"/>
                </a:lnTo>
                <a:lnTo>
                  <a:pt x="0" y="1328564"/>
                </a:lnTo>
                <a:lnTo>
                  <a:pt x="0" y="0"/>
                </a:lnTo>
                <a:close/>
              </a:path>
            </a:pathLst>
          </a:custGeom>
          <a:blipFill rotWithShape="1">
            <a:blip r:embed="rId9">
              <a:alphaModFix/>
            </a:blip>
            <a:stretch>
              <a:fillRect b="-19211" l="0" r="0" t="-172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202" name="Shape 202"/>
        <p:cNvGrpSpPr/>
        <p:nvPr/>
      </p:nvGrpSpPr>
      <p:grpSpPr>
        <a:xfrm>
          <a:off x="0" y="0"/>
          <a:ext cx="0" cy="0"/>
          <a:chOff x="0" y="0"/>
          <a:chExt cx="0" cy="0"/>
        </a:xfrm>
      </p:grpSpPr>
      <p:sp>
        <p:nvSpPr>
          <p:cNvPr id="203" name="Google Shape;203;p7"/>
          <p:cNvSpPr/>
          <p:nvPr/>
        </p:nvSpPr>
        <p:spPr>
          <a:xfrm>
            <a:off x="-6724066" y="-3249112"/>
            <a:ext cx="11805542" cy="11805542"/>
          </a:xfrm>
          <a:custGeom>
            <a:rect b="b" l="l" r="r" t="t"/>
            <a:pathLst>
              <a:path extrusionOk="0" h="11805542" w="11805542">
                <a:moveTo>
                  <a:pt x="0" y="0"/>
                </a:moveTo>
                <a:lnTo>
                  <a:pt x="11805542" y="0"/>
                </a:lnTo>
                <a:lnTo>
                  <a:pt x="11805542" y="11805541"/>
                </a:lnTo>
                <a:lnTo>
                  <a:pt x="0" y="1180554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7"/>
          <p:cNvSpPr/>
          <p:nvPr/>
        </p:nvSpPr>
        <p:spPr>
          <a:xfrm>
            <a:off x="11203420" y="1177460"/>
            <a:ext cx="11805542" cy="11805542"/>
          </a:xfrm>
          <a:custGeom>
            <a:rect b="b" l="l" r="r" t="t"/>
            <a:pathLst>
              <a:path extrusionOk="0" h="11805542" w="11805542">
                <a:moveTo>
                  <a:pt x="0" y="0"/>
                </a:moveTo>
                <a:lnTo>
                  <a:pt x="11805542" y="0"/>
                </a:lnTo>
                <a:lnTo>
                  <a:pt x="11805542" y="11805542"/>
                </a:lnTo>
                <a:lnTo>
                  <a:pt x="0" y="1180554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7"/>
          <p:cNvSpPr/>
          <p:nvPr/>
        </p:nvSpPr>
        <p:spPr>
          <a:xfrm>
            <a:off x="13205205" y="4667812"/>
            <a:ext cx="8893252" cy="8315191"/>
          </a:xfrm>
          <a:custGeom>
            <a:rect b="b" l="l" r="r" t="t"/>
            <a:pathLst>
              <a:path extrusionOk="0" h="8315191" w="8893252">
                <a:moveTo>
                  <a:pt x="0" y="0"/>
                </a:moveTo>
                <a:lnTo>
                  <a:pt x="8893252" y="0"/>
                </a:lnTo>
                <a:lnTo>
                  <a:pt x="8893252" y="8315190"/>
                </a:lnTo>
                <a:lnTo>
                  <a:pt x="0" y="83151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7"/>
          <p:cNvSpPr/>
          <p:nvPr/>
        </p:nvSpPr>
        <p:spPr>
          <a:xfrm rot="1365435">
            <a:off x="-3790155" y="-730855"/>
            <a:ext cx="6282382" cy="6378053"/>
          </a:xfrm>
          <a:custGeom>
            <a:rect b="b" l="l" r="r" t="t"/>
            <a:pathLst>
              <a:path extrusionOk="0" h="6378053" w="6282382">
                <a:moveTo>
                  <a:pt x="0" y="0"/>
                </a:moveTo>
                <a:lnTo>
                  <a:pt x="6282382" y="0"/>
                </a:lnTo>
                <a:lnTo>
                  <a:pt x="6282382" y="6378053"/>
                </a:lnTo>
                <a:lnTo>
                  <a:pt x="0" y="637805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7"/>
          <p:cNvSpPr txBox="1"/>
          <p:nvPr/>
        </p:nvSpPr>
        <p:spPr>
          <a:xfrm>
            <a:off x="2590050" y="2893425"/>
            <a:ext cx="12523200" cy="5861400"/>
          </a:xfrm>
          <a:prstGeom prst="rect">
            <a:avLst/>
          </a:prstGeom>
          <a:noFill/>
          <a:ln>
            <a:noFill/>
          </a:ln>
        </p:spPr>
        <p:txBody>
          <a:bodyPr anchorCtr="0" anchor="t" bIns="0" lIns="0" spcFirstLastPara="1" rIns="0" wrap="square" tIns="0">
            <a:spAutoFit/>
          </a:bodyPr>
          <a:lstStyle/>
          <a:p>
            <a:pPr indent="0" lvl="0" marL="0" marR="0" rtl="0" algn="just">
              <a:lnSpc>
                <a:spcPct val="140002"/>
              </a:lnSpc>
              <a:spcBef>
                <a:spcPts val="0"/>
              </a:spcBef>
              <a:spcAft>
                <a:spcPts val="0"/>
              </a:spcAft>
              <a:buNone/>
            </a:pPr>
            <a:r>
              <a:rPr b="1" lang="en-US" sz="2800">
                <a:solidFill>
                  <a:schemeClr val="lt1"/>
                </a:solidFill>
              </a:rPr>
              <a:t>Dynamic Lane Management:</a:t>
            </a:r>
            <a:r>
              <a:rPr lang="en-US" sz="2800">
                <a:solidFill>
                  <a:schemeClr val="lt1"/>
                </a:solidFill>
              </a:rPr>
              <a:t> Smart Traffic Signals can prioritize lanes for public transport or emergency vehicles based on real-time conditions, improving overall traffic flow.</a:t>
            </a:r>
            <a:endParaRPr sz="2800">
              <a:solidFill>
                <a:schemeClr val="lt1"/>
              </a:solidFill>
            </a:endParaRPr>
          </a:p>
          <a:p>
            <a:pPr indent="0" lvl="0" marL="0" marR="0" rtl="0" algn="just">
              <a:lnSpc>
                <a:spcPct val="140002"/>
              </a:lnSpc>
              <a:spcBef>
                <a:spcPts val="0"/>
              </a:spcBef>
              <a:spcAft>
                <a:spcPts val="0"/>
              </a:spcAft>
              <a:buNone/>
            </a:pPr>
            <a:r>
              <a:rPr b="1" lang="en-US" sz="2800">
                <a:solidFill>
                  <a:schemeClr val="lt1"/>
                </a:solidFill>
              </a:rPr>
              <a:t>Pedestrian and Cyclist Safety:</a:t>
            </a:r>
            <a:r>
              <a:rPr lang="en-US" sz="2800">
                <a:solidFill>
                  <a:schemeClr val="lt1"/>
                </a:solidFill>
              </a:rPr>
              <a:t> It can detect pedestrians and cyclists, adjusting traffic lights and signals to prevent accidents.</a:t>
            </a:r>
            <a:endParaRPr sz="2800">
              <a:solidFill>
                <a:schemeClr val="lt1"/>
              </a:solidFill>
            </a:endParaRPr>
          </a:p>
          <a:p>
            <a:pPr indent="0" lvl="0" marL="0" marR="0" rtl="0" algn="just">
              <a:lnSpc>
                <a:spcPct val="140002"/>
              </a:lnSpc>
              <a:spcBef>
                <a:spcPts val="0"/>
              </a:spcBef>
              <a:spcAft>
                <a:spcPts val="0"/>
              </a:spcAft>
              <a:buNone/>
            </a:pPr>
            <a:r>
              <a:rPr b="1" lang="en-US" sz="2800">
                <a:solidFill>
                  <a:schemeClr val="lt1"/>
                </a:solidFill>
              </a:rPr>
              <a:t>Eco-Friendly Routing:</a:t>
            </a:r>
            <a:r>
              <a:rPr lang="en-US" sz="2800">
                <a:solidFill>
                  <a:schemeClr val="lt1"/>
                </a:solidFill>
              </a:rPr>
              <a:t> Smart Traffic Signals can suggest alternate routes to drivers, reducing fuel consumption and overall emissions.</a:t>
            </a:r>
            <a:endParaRPr sz="2800">
              <a:solidFill>
                <a:schemeClr val="lt1"/>
              </a:solidFill>
            </a:endParaRPr>
          </a:p>
          <a:p>
            <a:pPr indent="0" lvl="0" marL="0" marR="0" rtl="0" algn="just">
              <a:lnSpc>
                <a:spcPct val="140002"/>
              </a:lnSpc>
              <a:spcBef>
                <a:spcPts val="0"/>
              </a:spcBef>
              <a:spcAft>
                <a:spcPts val="0"/>
              </a:spcAft>
              <a:buNone/>
            </a:pPr>
            <a:r>
              <a:rPr b="1" lang="en-US" sz="2800">
                <a:solidFill>
                  <a:schemeClr val="lt1"/>
                </a:solidFill>
              </a:rPr>
              <a:t>Smart City Integration: </a:t>
            </a:r>
            <a:r>
              <a:rPr lang="en-US" sz="2800">
                <a:solidFill>
                  <a:schemeClr val="lt1"/>
                </a:solidFill>
              </a:rPr>
              <a:t>Integrating with other urban infrastructure like public transport, utilities, and emergency services for a more cohesive and efficient urban environment.</a:t>
            </a:r>
            <a:endParaRPr sz="2800">
              <a:solidFill>
                <a:schemeClr val="lt1"/>
              </a:solidFill>
            </a:endParaRPr>
          </a:p>
        </p:txBody>
      </p:sp>
      <p:sp>
        <p:nvSpPr>
          <p:cNvPr id="208" name="Google Shape;208;p7"/>
          <p:cNvSpPr/>
          <p:nvPr/>
        </p:nvSpPr>
        <p:spPr>
          <a:xfrm>
            <a:off x="0" y="0"/>
            <a:ext cx="18288000" cy="1312388"/>
          </a:xfrm>
          <a:custGeom>
            <a:rect b="b" l="l" r="r" t="t"/>
            <a:pathLst>
              <a:path extrusionOk="0" h="1312388" w="18288000">
                <a:moveTo>
                  <a:pt x="0" y="0"/>
                </a:moveTo>
                <a:lnTo>
                  <a:pt x="18288000" y="0"/>
                </a:lnTo>
                <a:lnTo>
                  <a:pt x="18288000" y="1312388"/>
                </a:lnTo>
                <a:lnTo>
                  <a:pt x="0" y="1312388"/>
                </a:lnTo>
                <a:lnTo>
                  <a:pt x="0" y="0"/>
                </a:lnTo>
                <a:close/>
              </a:path>
            </a:pathLst>
          </a:custGeom>
          <a:blipFill rotWithShape="1">
            <a:blip r:embed="rId7">
              <a:alphaModFix/>
            </a:blip>
            <a:stretch>
              <a:fillRect b="-20101" l="0" r="0" t="-175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7"/>
          <p:cNvSpPr/>
          <p:nvPr/>
        </p:nvSpPr>
        <p:spPr>
          <a:xfrm>
            <a:off x="0" y="8958436"/>
            <a:ext cx="18288000" cy="1328564"/>
          </a:xfrm>
          <a:custGeom>
            <a:rect b="b" l="l" r="r" t="t"/>
            <a:pathLst>
              <a:path extrusionOk="0" h="1328564" w="18288000">
                <a:moveTo>
                  <a:pt x="0" y="0"/>
                </a:moveTo>
                <a:lnTo>
                  <a:pt x="18288000" y="0"/>
                </a:lnTo>
                <a:lnTo>
                  <a:pt x="18288000" y="1328564"/>
                </a:lnTo>
                <a:lnTo>
                  <a:pt x="0" y="1328564"/>
                </a:lnTo>
                <a:lnTo>
                  <a:pt x="0" y="0"/>
                </a:lnTo>
                <a:close/>
              </a:path>
            </a:pathLst>
          </a:custGeom>
          <a:blipFill rotWithShape="1">
            <a:blip r:embed="rId8">
              <a:alphaModFix/>
            </a:blip>
            <a:stretch>
              <a:fillRect b="-19211" l="0" r="0" t="-172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7"/>
          <p:cNvSpPr txBox="1"/>
          <p:nvPr/>
        </p:nvSpPr>
        <p:spPr>
          <a:xfrm>
            <a:off x="4852650" y="1612225"/>
            <a:ext cx="8582700" cy="10776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7000">
                <a:solidFill>
                  <a:srgbClr val="FFFFFF"/>
                </a:solidFill>
              </a:rPr>
              <a:t>Future Prospects</a:t>
            </a:r>
            <a:endParaRPr sz="7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214" name="Shape 214"/>
        <p:cNvGrpSpPr/>
        <p:nvPr/>
      </p:nvGrpSpPr>
      <p:grpSpPr>
        <a:xfrm>
          <a:off x="0" y="0"/>
          <a:ext cx="0" cy="0"/>
          <a:chOff x="0" y="0"/>
          <a:chExt cx="0" cy="0"/>
        </a:xfrm>
      </p:grpSpPr>
      <p:sp>
        <p:nvSpPr>
          <p:cNvPr id="215" name="Google Shape;215;p8"/>
          <p:cNvSpPr/>
          <p:nvPr/>
        </p:nvSpPr>
        <p:spPr>
          <a:xfrm>
            <a:off x="-3354044" y="1024236"/>
            <a:ext cx="6896632" cy="6896632"/>
          </a:xfrm>
          <a:custGeom>
            <a:rect b="b" l="l" r="r" t="t"/>
            <a:pathLst>
              <a:path extrusionOk="0" h="6896632" w="6896632">
                <a:moveTo>
                  <a:pt x="0" y="0"/>
                </a:moveTo>
                <a:lnTo>
                  <a:pt x="6896633" y="0"/>
                </a:lnTo>
                <a:lnTo>
                  <a:pt x="6896633" y="6896632"/>
                </a:lnTo>
                <a:lnTo>
                  <a:pt x="0" y="689663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8"/>
          <p:cNvSpPr/>
          <p:nvPr/>
        </p:nvSpPr>
        <p:spPr>
          <a:xfrm>
            <a:off x="-4831439" y="3191290"/>
            <a:ext cx="8086060" cy="8086060"/>
          </a:xfrm>
          <a:custGeom>
            <a:rect b="b" l="l" r="r" t="t"/>
            <a:pathLst>
              <a:path extrusionOk="0" h="8086060" w="8086060">
                <a:moveTo>
                  <a:pt x="0" y="0"/>
                </a:moveTo>
                <a:lnTo>
                  <a:pt x="8086061" y="0"/>
                </a:lnTo>
                <a:lnTo>
                  <a:pt x="8086061" y="8086061"/>
                </a:lnTo>
                <a:lnTo>
                  <a:pt x="0" y="80860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8"/>
          <p:cNvSpPr/>
          <p:nvPr/>
        </p:nvSpPr>
        <p:spPr>
          <a:xfrm rot="5400000">
            <a:off x="11928816" y="449266"/>
            <a:ext cx="12718369" cy="9388469"/>
          </a:xfrm>
          <a:custGeom>
            <a:rect b="b" l="l" r="r" t="t"/>
            <a:pathLst>
              <a:path extrusionOk="0" h="9388469" w="12718369">
                <a:moveTo>
                  <a:pt x="0" y="0"/>
                </a:moveTo>
                <a:lnTo>
                  <a:pt x="12718368" y="0"/>
                </a:lnTo>
                <a:lnTo>
                  <a:pt x="12718368" y="9388468"/>
                </a:lnTo>
                <a:lnTo>
                  <a:pt x="0" y="938846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8"/>
          <p:cNvSpPr/>
          <p:nvPr/>
        </p:nvSpPr>
        <p:spPr>
          <a:xfrm>
            <a:off x="-1823539" y="2903539"/>
            <a:ext cx="5366128" cy="5017329"/>
          </a:xfrm>
          <a:custGeom>
            <a:rect b="b" l="l" r="r" t="t"/>
            <a:pathLst>
              <a:path extrusionOk="0" h="5017329" w="5366128">
                <a:moveTo>
                  <a:pt x="0" y="0"/>
                </a:moveTo>
                <a:lnTo>
                  <a:pt x="5366128" y="0"/>
                </a:lnTo>
                <a:lnTo>
                  <a:pt x="5366128" y="5017329"/>
                </a:lnTo>
                <a:lnTo>
                  <a:pt x="0" y="501732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8"/>
          <p:cNvSpPr txBox="1"/>
          <p:nvPr/>
        </p:nvSpPr>
        <p:spPr>
          <a:xfrm>
            <a:off x="7746900" y="8005263"/>
            <a:ext cx="2794200" cy="569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3700">
                <a:solidFill>
                  <a:srgbClr val="FFFFFF"/>
                </a:solidFill>
              </a:rPr>
              <a:t>Thank You</a:t>
            </a:r>
            <a:endParaRPr sz="3700"/>
          </a:p>
        </p:txBody>
      </p:sp>
      <p:sp>
        <p:nvSpPr>
          <p:cNvPr id="220" name="Google Shape;220;p8"/>
          <p:cNvSpPr/>
          <p:nvPr/>
        </p:nvSpPr>
        <p:spPr>
          <a:xfrm>
            <a:off x="0" y="0"/>
            <a:ext cx="18288000" cy="1312388"/>
          </a:xfrm>
          <a:custGeom>
            <a:rect b="b" l="l" r="r" t="t"/>
            <a:pathLst>
              <a:path extrusionOk="0" h="1312388" w="18288000">
                <a:moveTo>
                  <a:pt x="0" y="0"/>
                </a:moveTo>
                <a:lnTo>
                  <a:pt x="18288000" y="0"/>
                </a:lnTo>
                <a:lnTo>
                  <a:pt x="18288000" y="1312388"/>
                </a:lnTo>
                <a:lnTo>
                  <a:pt x="0" y="1312388"/>
                </a:lnTo>
                <a:lnTo>
                  <a:pt x="0" y="0"/>
                </a:lnTo>
                <a:close/>
              </a:path>
            </a:pathLst>
          </a:custGeom>
          <a:blipFill rotWithShape="1">
            <a:blip r:embed="rId7">
              <a:alphaModFix/>
            </a:blip>
            <a:stretch>
              <a:fillRect b="-20101" l="0" r="0" t="-175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8"/>
          <p:cNvSpPr/>
          <p:nvPr/>
        </p:nvSpPr>
        <p:spPr>
          <a:xfrm>
            <a:off x="0" y="8958436"/>
            <a:ext cx="18288000" cy="1328564"/>
          </a:xfrm>
          <a:custGeom>
            <a:rect b="b" l="l" r="r" t="t"/>
            <a:pathLst>
              <a:path extrusionOk="0" h="1328564" w="18288000">
                <a:moveTo>
                  <a:pt x="0" y="0"/>
                </a:moveTo>
                <a:lnTo>
                  <a:pt x="18288000" y="0"/>
                </a:lnTo>
                <a:lnTo>
                  <a:pt x="18288000" y="1328564"/>
                </a:lnTo>
                <a:lnTo>
                  <a:pt x="0" y="1328564"/>
                </a:lnTo>
                <a:lnTo>
                  <a:pt x="0" y="0"/>
                </a:lnTo>
                <a:close/>
              </a:path>
            </a:pathLst>
          </a:custGeom>
          <a:blipFill rotWithShape="1">
            <a:blip r:embed="rId8">
              <a:alphaModFix/>
            </a:blip>
            <a:stretch>
              <a:fillRect b="-19211" l="0" r="0" t="-172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8"/>
          <p:cNvSpPr txBox="1"/>
          <p:nvPr/>
        </p:nvSpPr>
        <p:spPr>
          <a:xfrm>
            <a:off x="3682050" y="2349450"/>
            <a:ext cx="109239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800"/>
              </a:spcAft>
              <a:buNone/>
            </a:pPr>
            <a:r>
              <a:rPr lang="en-US" sz="2400">
                <a:solidFill>
                  <a:schemeClr val="lt1"/>
                </a:solidFill>
              </a:rPr>
              <a:t>[1] Bajaj, Mr.Ratan. (2023). A research paper on AI for traffic management. 10.13140/RG.2.2.21119.69287.</a:t>
            </a:r>
            <a:endParaRPr sz="2400">
              <a:solidFill>
                <a:schemeClr val="lt1"/>
              </a:solidFill>
            </a:endParaRPr>
          </a:p>
        </p:txBody>
      </p:sp>
      <p:sp>
        <p:nvSpPr>
          <p:cNvPr id="223" name="Google Shape;223;p8"/>
          <p:cNvSpPr txBox="1"/>
          <p:nvPr/>
        </p:nvSpPr>
        <p:spPr>
          <a:xfrm>
            <a:off x="3701550" y="3344100"/>
            <a:ext cx="138489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900"/>
              </a:spcAft>
              <a:buNone/>
            </a:pPr>
            <a:r>
              <a:rPr lang="en-US" sz="2400">
                <a:solidFill>
                  <a:schemeClr val="lt1"/>
                </a:solidFill>
              </a:rPr>
              <a:t>[2] K M, Sujith &amp; S, Nikhil. (2019). Introducing Artificial Intelligence in Traffic Management for a Sustainable Urban Development.</a:t>
            </a:r>
            <a:endParaRPr b="1" sz="2400">
              <a:solidFill>
                <a:schemeClr val="lt1"/>
              </a:solidFill>
            </a:endParaRPr>
          </a:p>
        </p:txBody>
      </p:sp>
      <p:sp>
        <p:nvSpPr>
          <p:cNvPr id="224" name="Google Shape;224;p8"/>
          <p:cNvSpPr txBox="1"/>
          <p:nvPr/>
        </p:nvSpPr>
        <p:spPr>
          <a:xfrm>
            <a:off x="3688000" y="4623900"/>
            <a:ext cx="12838200" cy="1403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2400">
                <a:solidFill>
                  <a:schemeClr val="lt1"/>
                </a:solidFill>
              </a:rPr>
              <a:t>[3] Shridevi Jeevan Kamble, Manjunath R Kounte, Machine Learning Approach on Traffic Congestion Monitoring System in Internet of Vehicles, Procedia Computer Science, Volume 171,2020,Pages 2235-2241, ISSN 1877-0509, https://doi.org/10.1016/j.procs.2020.04.241.</a:t>
            </a:r>
            <a:endParaRPr sz="2400">
              <a:solidFill>
                <a:schemeClr val="lt1"/>
              </a:solidFill>
            </a:endParaRPr>
          </a:p>
        </p:txBody>
      </p:sp>
      <p:sp>
        <p:nvSpPr>
          <p:cNvPr id="225" name="Google Shape;225;p8"/>
          <p:cNvSpPr txBox="1"/>
          <p:nvPr/>
        </p:nvSpPr>
        <p:spPr>
          <a:xfrm>
            <a:off x="3819375" y="6328500"/>
            <a:ext cx="14152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rPr>
              <a:t>[4] Y. Qin, H. Luo, F. Zhao, C. Wang, J. Wang and Y. Zhang, "Toward Transportation Mode Recognition Using Deep Convolutional and Long Short-Term Memory Recurrent Neural Networks," in IEEE Access, vol. 7, pp. 142353-142367, 2019, doi: 10.1109/ACCESS.2019.2944686.</a:t>
            </a:r>
            <a:endParaRPr sz="2400">
              <a:solidFill>
                <a:schemeClr val="lt1"/>
              </a:solidFill>
            </a:endParaRPr>
          </a:p>
        </p:txBody>
      </p:sp>
      <p:sp>
        <p:nvSpPr>
          <p:cNvPr id="226" name="Google Shape;226;p8"/>
          <p:cNvSpPr txBox="1"/>
          <p:nvPr/>
        </p:nvSpPr>
        <p:spPr>
          <a:xfrm>
            <a:off x="7795350" y="1553875"/>
            <a:ext cx="2697300" cy="5541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3600">
                <a:solidFill>
                  <a:srgbClr val="FFFFFF"/>
                </a:solidFill>
              </a:rPr>
              <a:t>References</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